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bookmarkIdSeed="2">
  <p:sldMasterIdLst>
    <p:sldMasterId id="2147483731" r:id="rId1"/>
    <p:sldMasterId id="2147483758" r:id="rId2"/>
    <p:sldMasterId id="2147483769" r:id="rId3"/>
    <p:sldMasterId id="2147483789" r:id="rId4"/>
    <p:sldMasterId id="2147483802" r:id="rId5"/>
    <p:sldMasterId id="2147483819" r:id="rId6"/>
  </p:sldMasterIdLst>
  <p:notesMasterIdLst>
    <p:notesMasterId r:id="rId28"/>
  </p:notesMasterIdLst>
  <p:handoutMasterIdLst>
    <p:handoutMasterId r:id="rId29"/>
  </p:handoutMasterIdLst>
  <p:sldIdLst>
    <p:sldId id="559" r:id="rId7"/>
    <p:sldId id="621" r:id="rId8"/>
    <p:sldId id="622" r:id="rId9"/>
    <p:sldId id="623" r:id="rId10"/>
    <p:sldId id="624" r:id="rId11"/>
    <p:sldId id="542" r:id="rId12"/>
    <p:sldId id="625" r:id="rId13"/>
    <p:sldId id="626" r:id="rId14"/>
    <p:sldId id="627" r:id="rId15"/>
    <p:sldId id="629" r:id="rId16"/>
    <p:sldId id="632" r:id="rId17"/>
    <p:sldId id="682" r:id="rId18"/>
    <p:sldId id="686" r:id="rId19"/>
    <p:sldId id="690" r:id="rId20"/>
    <p:sldId id="693" r:id="rId21"/>
    <p:sldId id="554" r:id="rId22"/>
    <p:sldId id="696" r:id="rId23"/>
    <p:sldId id="697" r:id="rId24"/>
    <p:sldId id="698" r:id="rId25"/>
    <p:sldId id="558" r:id="rId26"/>
    <p:sldId id="677" r:id="rId27"/>
  </p:sldIdLst>
  <p:sldSz cx="9144000" cy="6858000" type="screen4x3"/>
  <p:notesSz cx="7023100" cy="93091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Panetta" initials="AP" lastIdx="19" clrIdx="0"/>
  <p:cmAuthor id="1" name="Sara Correa" initials="SC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6905"/>
    <a:srgbClr val="2F7F2B"/>
    <a:srgbClr val="000000"/>
    <a:srgbClr val="00FF00"/>
    <a:srgbClr val="FFFFFF"/>
    <a:srgbClr val="336699"/>
    <a:srgbClr val="00CCFF"/>
    <a:srgbClr val="66FFFF"/>
    <a:srgbClr val="666666"/>
    <a:srgbClr val="FFF2E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13" autoAdjust="0"/>
    <p:restoredTop sz="93173" autoAdjust="0"/>
  </p:normalViewPr>
  <p:slideViewPr>
    <p:cSldViewPr snapToGrid="0">
      <p:cViewPr varScale="1">
        <p:scale>
          <a:sx n="65" d="100"/>
          <a:sy n="65" d="100"/>
        </p:scale>
        <p:origin x="-528" y="-108"/>
      </p:cViewPr>
      <p:guideLst>
        <p:guide orient="horz" pos="3932"/>
        <p:guide orient="horz" pos="975"/>
        <p:guide orient="horz" pos="2450"/>
        <p:guide pos="2880"/>
        <p:guide pos="220"/>
        <p:guide pos="554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224" y="-64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fr-F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85EF3-53C4-4412-8DCF-1066947741B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9C2F2-2796-4EDD-9ECF-0706D1E4DBFC}">
      <dgm:prSet/>
      <dgm:spPr>
        <a:solidFill>
          <a:schemeClr val="tx2"/>
        </a:solidFill>
      </dgm:spPr>
      <dgm:t>
        <a:bodyPr/>
        <a:lstStyle/>
        <a:p>
          <a:pPr rtl="0"/>
          <a:r>
            <a:rPr lang="en-US" dirty="0" smtClean="0"/>
            <a:t>Un </a:t>
          </a:r>
          <a:r>
            <a:rPr lang="en-US" dirty="0" err="1" smtClean="0"/>
            <a:t>processus</a:t>
          </a:r>
          <a:r>
            <a:rPr lang="en-US" dirty="0" smtClean="0"/>
            <a:t> </a:t>
          </a:r>
          <a:r>
            <a:rPr lang="en-US" dirty="0" err="1" smtClean="0"/>
            <a:t>complexe</a:t>
          </a:r>
          <a:r>
            <a:rPr lang="en-US" dirty="0" smtClean="0"/>
            <a:t> – de </a:t>
          </a:r>
          <a:r>
            <a:rPr lang="en-US" dirty="0" err="1" smtClean="0"/>
            <a:t>nombreux</a:t>
          </a:r>
          <a:r>
            <a:rPr lang="en-US" dirty="0" smtClean="0"/>
            <a:t> </a:t>
          </a:r>
          <a:r>
            <a:rPr lang="en-US" dirty="0" err="1" smtClean="0"/>
            <a:t>facteurs</a:t>
          </a:r>
          <a:r>
            <a:rPr lang="en-US" dirty="0" smtClean="0"/>
            <a:t> </a:t>
          </a:r>
          <a:r>
            <a:rPr lang="en-US" dirty="0" err="1" smtClean="0"/>
            <a:t>sont</a:t>
          </a:r>
          <a:r>
            <a:rPr lang="en-US" dirty="0" smtClean="0"/>
            <a:t> </a:t>
          </a:r>
          <a:r>
            <a:rPr lang="en-US" dirty="0" err="1" smtClean="0"/>
            <a:t>consid</a:t>
          </a:r>
          <a:r>
            <a:rPr lang="fr-FR" dirty="0" err="1" smtClean="0"/>
            <a:t>érés</a:t>
          </a:r>
          <a:r>
            <a:rPr lang="en-US" dirty="0" smtClean="0"/>
            <a:t> au </a:t>
          </a:r>
          <a:r>
            <a:rPr lang="en-US" dirty="0" err="1" smtClean="0"/>
            <a:t>cours</a:t>
          </a:r>
          <a:r>
            <a:rPr lang="en-US" dirty="0" smtClean="0"/>
            <a:t> de l’</a:t>
          </a:r>
          <a:r>
            <a:rPr lang="fr-FR" dirty="0" err="1" smtClean="0"/>
            <a:t>év</a:t>
          </a:r>
          <a:r>
            <a:rPr lang="en-US" dirty="0" err="1" smtClean="0"/>
            <a:t>aluation</a:t>
          </a:r>
          <a:endParaRPr lang="en-US" dirty="0"/>
        </a:p>
      </dgm:t>
    </dgm:pt>
    <dgm:pt modelId="{C11B9C9F-A779-4F07-8A57-7220D583DDB6}" type="parTrans" cxnId="{53970408-A094-4C43-99E5-9425BF5C5E4C}">
      <dgm:prSet/>
      <dgm:spPr/>
      <dgm:t>
        <a:bodyPr/>
        <a:lstStyle/>
        <a:p>
          <a:endParaRPr lang="en-US"/>
        </a:p>
      </dgm:t>
    </dgm:pt>
    <dgm:pt modelId="{F1E4CB5F-DB76-4388-9A65-7BF54E3C5036}" type="sibTrans" cxnId="{53970408-A094-4C43-99E5-9425BF5C5E4C}">
      <dgm:prSet/>
      <dgm:spPr/>
      <dgm:t>
        <a:bodyPr/>
        <a:lstStyle/>
        <a:p>
          <a:endParaRPr lang="en-US"/>
        </a:p>
      </dgm:t>
    </dgm:pt>
    <dgm:pt modelId="{3BE5A00F-D141-4A64-BD89-0AE5B1E2CEB4}" type="pres">
      <dgm:prSet presAssocID="{D7A85EF3-53C4-4412-8DCF-1066947741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1DC207-8233-4BBC-99D2-B3B20E2EA7D9}" type="pres">
      <dgm:prSet presAssocID="{81A9C2F2-2796-4EDD-9ECF-0706D1E4DBF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70408-A094-4C43-99E5-9425BF5C5E4C}" srcId="{D7A85EF3-53C4-4412-8DCF-1066947741B0}" destId="{81A9C2F2-2796-4EDD-9ECF-0706D1E4DBFC}" srcOrd="0" destOrd="0" parTransId="{C11B9C9F-A779-4F07-8A57-7220D583DDB6}" sibTransId="{F1E4CB5F-DB76-4388-9A65-7BF54E3C5036}"/>
    <dgm:cxn modelId="{DA8B8735-6F0A-40F8-818A-1F6BEF1A613B}" type="presOf" srcId="{81A9C2F2-2796-4EDD-9ECF-0706D1E4DBFC}" destId="{911DC207-8233-4BBC-99D2-B3B20E2EA7D9}" srcOrd="0" destOrd="0" presId="urn:microsoft.com/office/officeart/2005/8/layout/vList2"/>
    <dgm:cxn modelId="{1FAAD74B-8FF5-41E7-8853-38F9DF6C6127}" type="presOf" srcId="{D7A85EF3-53C4-4412-8DCF-1066947741B0}" destId="{3BE5A00F-D141-4A64-BD89-0AE5B1E2CEB4}" srcOrd="0" destOrd="0" presId="urn:microsoft.com/office/officeart/2005/8/layout/vList2"/>
    <dgm:cxn modelId="{AFAB6300-9A78-4CF9-84A7-BA9F81D39B51}" type="presParOf" srcId="{3BE5A00F-D141-4A64-BD89-0AE5B1E2CEB4}" destId="{911DC207-8233-4BBC-99D2-B3B20E2EA7D9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2A8E8C-912A-4E01-9FFF-34214C5EC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0EA02-90BD-471A-B214-7E5060C09252}">
      <dgm:prSet/>
      <dgm:spPr/>
      <dgm:t>
        <a:bodyPr/>
        <a:lstStyle/>
        <a:p>
          <a:pPr rtl="0"/>
          <a:r>
            <a:rPr lang="es-ES" dirty="0" err="1" smtClean="0"/>
            <a:t>L’autocitation</a:t>
          </a:r>
          <a:r>
            <a:rPr lang="es-ES" dirty="0" smtClean="0"/>
            <a:t> </a:t>
          </a:r>
          <a:r>
            <a:rPr lang="es-ES" dirty="0" err="1" smtClean="0"/>
            <a:t>peut</a:t>
          </a:r>
          <a:r>
            <a:rPr lang="es-ES" dirty="0" smtClean="0"/>
            <a:t> </a:t>
          </a:r>
          <a:r>
            <a:rPr lang="es-ES" dirty="0" err="1" smtClean="0"/>
            <a:t>potentiellement</a:t>
          </a:r>
          <a:r>
            <a:rPr lang="es-ES" dirty="0" smtClean="0"/>
            <a:t> </a:t>
          </a:r>
          <a:r>
            <a:rPr lang="es-ES" dirty="0" err="1" smtClean="0"/>
            <a:t>fausser</a:t>
          </a:r>
          <a:r>
            <a:rPr lang="es-ES" dirty="0" smtClean="0"/>
            <a:t> le </a:t>
          </a:r>
          <a:r>
            <a:rPr lang="es-ES" dirty="0" err="1" smtClean="0"/>
            <a:t>rôle</a:t>
          </a:r>
          <a:r>
            <a:rPr lang="es-ES" dirty="0" smtClean="0"/>
            <a:t> </a:t>
          </a:r>
          <a:r>
            <a:rPr lang="es-ES" dirty="0" err="1" smtClean="0"/>
            <a:t>véritable</a:t>
          </a:r>
          <a:r>
            <a:rPr lang="es-ES" dirty="0" smtClean="0"/>
            <a:t> de la </a:t>
          </a:r>
          <a:r>
            <a:rPr lang="es-ES" dirty="0" err="1" smtClean="0"/>
            <a:t>revue</a:t>
          </a:r>
          <a:endParaRPr lang="en-US" dirty="0"/>
        </a:p>
      </dgm:t>
    </dgm:pt>
    <dgm:pt modelId="{3C34778C-9476-4622-890F-54F6EE4AD0BE}" type="parTrans" cxnId="{6BA1C3A9-C7C9-4F2B-92B7-9B2344DBDC62}">
      <dgm:prSet/>
      <dgm:spPr/>
      <dgm:t>
        <a:bodyPr/>
        <a:lstStyle/>
        <a:p>
          <a:endParaRPr lang="en-US"/>
        </a:p>
      </dgm:t>
    </dgm:pt>
    <dgm:pt modelId="{F54709ED-2F3E-41CA-AD84-7E33553475DD}" type="sibTrans" cxnId="{6BA1C3A9-C7C9-4F2B-92B7-9B2344DBDC62}">
      <dgm:prSet/>
      <dgm:spPr/>
      <dgm:t>
        <a:bodyPr/>
        <a:lstStyle/>
        <a:p>
          <a:endParaRPr lang="en-US"/>
        </a:p>
      </dgm:t>
    </dgm:pt>
    <dgm:pt modelId="{31F91ECC-D44C-43C9-AC45-971AB658792F}" type="pres">
      <dgm:prSet presAssocID="{022A8E8C-912A-4E01-9FFF-34214C5EC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6578BF-51A7-4C42-8F3B-3A21A5D87333}" type="pres">
      <dgm:prSet presAssocID="{2040EA02-90BD-471A-B214-7E5060C09252}" presName="parentText" presStyleLbl="node1" presStyleIdx="0" presStyleCnt="1" custScaleY="125451" custLinFactNeighborX="1689" custLinFactNeighborY="87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23C49-66D8-4A20-9772-0148D09C64FE}" type="presOf" srcId="{2040EA02-90BD-471A-B214-7E5060C09252}" destId="{176578BF-51A7-4C42-8F3B-3A21A5D87333}" srcOrd="0" destOrd="0" presId="urn:microsoft.com/office/officeart/2005/8/layout/vList2"/>
    <dgm:cxn modelId="{F94134B7-7C14-4B6C-9831-9C6C7C270F7D}" type="presOf" srcId="{022A8E8C-912A-4E01-9FFF-34214C5EC536}" destId="{31F91ECC-D44C-43C9-AC45-971AB658792F}" srcOrd="0" destOrd="0" presId="urn:microsoft.com/office/officeart/2005/8/layout/vList2"/>
    <dgm:cxn modelId="{6BA1C3A9-C7C9-4F2B-92B7-9B2344DBDC62}" srcId="{022A8E8C-912A-4E01-9FFF-34214C5EC536}" destId="{2040EA02-90BD-471A-B214-7E5060C09252}" srcOrd="0" destOrd="0" parTransId="{3C34778C-9476-4622-890F-54F6EE4AD0BE}" sibTransId="{F54709ED-2F3E-41CA-AD84-7E33553475DD}"/>
    <dgm:cxn modelId="{65F34B52-8AEE-478E-9E26-C60187025226}" type="presParOf" srcId="{31F91ECC-D44C-43C9-AC45-971AB658792F}" destId="{176578BF-51A7-4C42-8F3B-3A21A5D8733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E47819-EE10-4D0B-AD91-7E1E0B8B3CE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1D74759-1818-4366-B0A2-12541FAB82AA}">
      <dgm:prSet phldrT="[Text]" custT="1"/>
      <dgm:spPr/>
      <dgm:t>
        <a:bodyPr/>
        <a:lstStyle/>
        <a:p>
          <a:pPr rtl="0"/>
          <a:r>
            <a:rPr lang="en-US" sz="1600" b="1" dirty="0" err="1" smtClean="0"/>
            <a:t>Normes</a:t>
          </a:r>
          <a:r>
            <a:rPr lang="en-US" sz="1600" b="1" dirty="0" smtClean="0"/>
            <a:t> d’</a:t>
          </a:r>
          <a:r>
            <a:rPr lang="fr-FR" sz="1600" b="1" dirty="0" smtClean="0"/>
            <a:t>édition de la revue</a:t>
          </a:r>
          <a:endParaRPr lang="en-US" sz="1600" dirty="0"/>
        </a:p>
      </dgm:t>
    </dgm:pt>
    <dgm:pt modelId="{A19AD695-A037-4397-9B1D-18E4B05312F6}" type="parTrans" cxnId="{111D3784-E957-481F-9602-61EC49057151}">
      <dgm:prSet/>
      <dgm:spPr/>
      <dgm:t>
        <a:bodyPr/>
        <a:lstStyle/>
        <a:p>
          <a:endParaRPr lang="en-US"/>
        </a:p>
      </dgm:t>
    </dgm:pt>
    <dgm:pt modelId="{020C94C7-AF2B-4AE7-A629-4EB513F59D6E}" type="sibTrans" cxnId="{111D3784-E957-481F-9602-61EC49057151}">
      <dgm:prSet/>
      <dgm:spPr/>
      <dgm:t>
        <a:bodyPr/>
        <a:lstStyle/>
        <a:p>
          <a:endParaRPr lang="en-US"/>
        </a:p>
      </dgm:t>
    </dgm:pt>
    <dgm:pt modelId="{76F37867-FB6F-4E4D-AE26-2D779912258D}">
      <dgm:prSet phldrT="[Text]" custT="1"/>
      <dgm:spPr/>
      <dgm:t>
        <a:bodyPr/>
        <a:lstStyle/>
        <a:p>
          <a:pPr rtl="0"/>
          <a:r>
            <a:rPr lang="en-US" sz="1600" b="1" dirty="0" err="1" smtClean="0"/>
            <a:t>Contenu</a:t>
          </a:r>
          <a:r>
            <a:rPr lang="en-US" sz="1600" b="1" dirty="0" smtClean="0"/>
            <a:t> r</a:t>
          </a:r>
          <a:r>
            <a:rPr lang="fr-FR" sz="1600" b="1" dirty="0" err="1" smtClean="0"/>
            <a:t>édactionnel</a:t>
          </a:r>
          <a:endParaRPr lang="en-US" sz="1600" dirty="0"/>
        </a:p>
      </dgm:t>
    </dgm:pt>
    <dgm:pt modelId="{F71744E6-A7C8-45CE-BDDA-E74BBB40ADFE}" type="parTrans" cxnId="{A8A50420-E973-41AF-9D5E-62BABFE55DD0}">
      <dgm:prSet/>
      <dgm:spPr/>
      <dgm:t>
        <a:bodyPr/>
        <a:lstStyle/>
        <a:p>
          <a:endParaRPr lang="en-US"/>
        </a:p>
      </dgm:t>
    </dgm:pt>
    <dgm:pt modelId="{24E055E0-ECDF-4240-B3D3-64E0F84E1B0F}" type="sibTrans" cxnId="{A8A50420-E973-41AF-9D5E-62BABFE55DD0}">
      <dgm:prSet/>
      <dgm:spPr/>
      <dgm:t>
        <a:bodyPr/>
        <a:lstStyle/>
        <a:p>
          <a:endParaRPr lang="en-US"/>
        </a:p>
      </dgm:t>
    </dgm:pt>
    <dgm:pt modelId="{23CCC679-A66C-4DAA-9F19-B8BD471B1515}">
      <dgm:prSet phldrT="[Text]" custT="1"/>
      <dgm:spPr/>
      <dgm:t>
        <a:bodyPr/>
        <a:lstStyle/>
        <a:p>
          <a:pPr rtl="0"/>
          <a:r>
            <a:rPr lang="en-US" sz="1600" b="1" dirty="0" err="1" smtClean="0"/>
            <a:t>Diversit</a:t>
          </a:r>
          <a:r>
            <a:rPr lang="fr-FR" sz="1600" b="1" dirty="0" smtClean="0"/>
            <a:t>é </a:t>
          </a:r>
          <a:r>
            <a:rPr lang="en-US" sz="1600" b="1" dirty="0" err="1" smtClean="0"/>
            <a:t>internationale</a:t>
          </a:r>
          <a:r>
            <a:rPr lang="en-US" sz="1600" b="1" dirty="0" smtClean="0"/>
            <a:t>/</a:t>
          </a:r>
          <a:r>
            <a:rPr lang="en-US" sz="1600" b="1" dirty="0" err="1" smtClean="0"/>
            <a:t>Auditoire</a:t>
          </a:r>
          <a:r>
            <a:rPr lang="en-US" sz="1600" b="1" dirty="0" smtClean="0"/>
            <a:t> </a:t>
          </a:r>
          <a:r>
            <a:rPr lang="en-US" sz="1600" b="1" dirty="0" err="1" smtClean="0"/>
            <a:t>cible</a:t>
          </a:r>
          <a:endParaRPr lang="en-US" sz="1600" dirty="0"/>
        </a:p>
      </dgm:t>
    </dgm:pt>
    <dgm:pt modelId="{2B31E98D-A9D4-46EA-B4FB-F65EC21BB3E4}" type="parTrans" cxnId="{F906DAE3-591F-418D-BDFD-C0925AC863EE}">
      <dgm:prSet/>
      <dgm:spPr/>
      <dgm:t>
        <a:bodyPr/>
        <a:lstStyle/>
        <a:p>
          <a:endParaRPr lang="en-US"/>
        </a:p>
      </dgm:t>
    </dgm:pt>
    <dgm:pt modelId="{3DF80A1C-A108-486B-B794-1336EB852F5E}" type="sibTrans" cxnId="{F906DAE3-591F-418D-BDFD-C0925AC863EE}">
      <dgm:prSet/>
      <dgm:spPr/>
      <dgm:t>
        <a:bodyPr/>
        <a:lstStyle/>
        <a:p>
          <a:endParaRPr lang="en-US"/>
        </a:p>
      </dgm:t>
    </dgm:pt>
    <dgm:pt modelId="{2C248117-7539-43DD-8097-7AD852B27355}">
      <dgm:prSet phldrT="[Text]" custT="1"/>
      <dgm:spPr/>
      <dgm:t>
        <a:bodyPr/>
        <a:lstStyle/>
        <a:p>
          <a:pPr rtl="0"/>
          <a:r>
            <a:rPr lang="en-US" sz="1600" b="1" dirty="0" err="1" smtClean="0"/>
            <a:t>Analyse</a:t>
          </a:r>
          <a:r>
            <a:rPr lang="en-US" sz="1600" b="1" dirty="0" smtClean="0"/>
            <a:t> de citations</a:t>
          </a:r>
          <a:endParaRPr lang="en-US" sz="1600" dirty="0"/>
        </a:p>
      </dgm:t>
    </dgm:pt>
    <dgm:pt modelId="{E812A7E7-5F8D-43F2-9514-2F308040C5EB}" type="parTrans" cxnId="{9E73FDD8-89BD-41D9-A59C-4468E685A24E}">
      <dgm:prSet/>
      <dgm:spPr/>
      <dgm:t>
        <a:bodyPr/>
        <a:lstStyle/>
        <a:p>
          <a:endParaRPr lang="en-US"/>
        </a:p>
      </dgm:t>
    </dgm:pt>
    <dgm:pt modelId="{6855351A-DD07-47A3-BFFB-8568BD0B0975}" type="sibTrans" cxnId="{9E73FDD8-89BD-41D9-A59C-4468E685A24E}">
      <dgm:prSet/>
      <dgm:spPr/>
      <dgm:t>
        <a:bodyPr/>
        <a:lstStyle/>
        <a:p>
          <a:endParaRPr lang="en-US"/>
        </a:p>
      </dgm:t>
    </dgm:pt>
    <dgm:pt modelId="{5B1FDED7-9CDC-4C67-B22B-B52EE69CE4F3}" type="pres">
      <dgm:prSet presAssocID="{3AE47819-EE10-4D0B-AD91-7E1E0B8B3CE0}" presName="Name0" presStyleCnt="0">
        <dgm:presLayoutVars>
          <dgm:dir/>
          <dgm:animLvl val="lvl"/>
          <dgm:resizeHandles val="exact"/>
        </dgm:presLayoutVars>
      </dgm:prSet>
      <dgm:spPr/>
    </dgm:pt>
    <dgm:pt modelId="{417F37E6-E4C0-4777-952F-3EE9AB51020F}" type="pres">
      <dgm:prSet presAssocID="{D1D74759-1818-4366-B0A2-12541FAB82A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34135-2DEC-4CEE-813D-2A83AE435C3E}" type="pres">
      <dgm:prSet presAssocID="{020C94C7-AF2B-4AE7-A629-4EB513F59D6E}" presName="parTxOnlySpace" presStyleCnt="0"/>
      <dgm:spPr/>
    </dgm:pt>
    <dgm:pt modelId="{1C0BFEC2-AD67-4999-B085-B06CC159B0B9}" type="pres">
      <dgm:prSet presAssocID="{76F37867-FB6F-4E4D-AE26-2D779912258D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3D3D4-9685-4B7A-A2E1-B49D0332B6E8}" type="pres">
      <dgm:prSet presAssocID="{24E055E0-ECDF-4240-B3D3-64E0F84E1B0F}" presName="parTxOnlySpace" presStyleCnt="0"/>
      <dgm:spPr/>
    </dgm:pt>
    <dgm:pt modelId="{4C5157AD-BFBB-421A-A691-F1EB656A0B5A}" type="pres">
      <dgm:prSet presAssocID="{23CCC679-A66C-4DAA-9F19-B8BD471B1515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2DA31-98EC-473D-A9FC-0091878F221D}" type="pres">
      <dgm:prSet presAssocID="{3DF80A1C-A108-486B-B794-1336EB852F5E}" presName="parTxOnlySpace" presStyleCnt="0"/>
      <dgm:spPr/>
    </dgm:pt>
    <dgm:pt modelId="{883D11AA-F9FB-46A6-9862-393340EFC9CC}" type="pres">
      <dgm:prSet presAssocID="{2C248117-7539-43DD-8097-7AD852B2735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5BAF9-2856-48E5-AC00-57B3567BBAF5}" type="presOf" srcId="{23CCC679-A66C-4DAA-9F19-B8BD471B1515}" destId="{4C5157AD-BFBB-421A-A691-F1EB656A0B5A}" srcOrd="0" destOrd="0" presId="urn:microsoft.com/office/officeart/2005/8/layout/chevron1"/>
    <dgm:cxn modelId="{111D3784-E957-481F-9602-61EC49057151}" srcId="{3AE47819-EE10-4D0B-AD91-7E1E0B8B3CE0}" destId="{D1D74759-1818-4366-B0A2-12541FAB82AA}" srcOrd="0" destOrd="0" parTransId="{A19AD695-A037-4397-9B1D-18E4B05312F6}" sibTransId="{020C94C7-AF2B-4AE7-A629-4EB513F59D6E}"/>
    <dgm:cxn modelId="{4618C24D-D374-4EF2-B506-03FB80AA969F}" type="presOf" srcId="{D1D74759-1818-4366-B0A2-12541FAB82AA}" destId="{417F37E6-E4C0-4777-952F-3EE9AB51020F}" srcOrd="0" destOrd="0" presId="urn:microsoft.com/office/officeart/2005/8/layout/chevron1"/>
    <dgm:cxn modelId="{58FFDD36-7CC4-45C0-A1EE-7F719DB32439}" type="presOf" srcId="{76F37867-FB6F-4E4D-AE26-2D779912258D}" destId="{1C0BFEC2-AD67-4999-B085-B06CC159B0B9}" srcOrd="0" destOrd="0" presId="urn:microsoft.com/office/officeart/2005/8/layout/chevron1"/>
    <dgm:cxn modelId="{9880E70F-7778-45E1-B7AE-61903364B759}" type="presOf" srcId="{3AE47819-EE10-4D0B-AD91-7E1E0B8B3CE0}" destId="{5B1FDED7-9CDC-4C67-B22B-B52EE69CE4F3}" srcOrd="0" destOrd="0" presId="urn:microsoft.com/office/officeart/2005/8/layout/chevron1"/>
    <dgm:cxn modelId="{A8A50420-E973-41AF-9D5E-62BABFE55DD0}" srcId="{3AE47819-EE10-4D0B-AD91-7E1E0B8B3CE0}" destId="{76F37867-FB6F-4E4D-AE26-2D779912258D}" srcOrd="1" destOrd="0" parTransId="{F71744E6-A7C8-45CE-BDDA-E74BBB40ADFE}" sibTransId="{24E055E0-ECDF-4240-B3D3-64E0F84E1B0F}"/>
    <dgm:cxn modelId="{EC67C149-0389-4FB9-96AF-7C2F8631B020}" type="presOf" srcId="{2C248117-7539-43DD-8097-7AD852B27355}" destId="{883D11AA-F9FB-46A6-9862-393340EFC9CC}" srcOrd="0" destOrd="0" presId="urn:microsoft.com/office/officeart/2005/8/layout/chevron1"/>
    <dgm:cxn modelId="{9E73FDD8-89BD-41D9-A59C-4468E685A24E}" srcId="{3AE47819-EE10-4D0B-AD91-7E1E0B8B3CE0}" destId="{2C248117-7539-43DD-8097-7AD852B27355}" srcOrd="3" destOrd="0" parTransId="{E812A7E7-5F8D-43F2-9514-2F308040C5EB}" sibTransId="{6855351A-DD07-47A3-BFFB-8568BD0B0975}"/>
    <dgm:cxn modelId="{F906DAE3-591F-418D-BDFD-C0925AC863EE}" srcId="{3AE47819-EE10-4D0B-AD91-7E1E0B8B3CE0}" destId="{23CCC679-A66C-4DAA-9F19-B8BD471B1515}" srcOrd="2" destOrd="0" parTransId="{2B31E98D-A9D4-46EA-B4FB-F65EC21BB3E4}" sibTransId="{3DF80A1C-A108-486B-B794-1336EB852F5E}"/>
    <dgm:cxn modelId="{99830F4B-A472-40E5-9B78-637DC9547F85}" type="presParOf" srcId="{5B1FDED7-9CDC-4C67-B22B-B52EE69CE4F3}" destId="{417F37E6-E4C0-4777-952F-3EE9AB51020F}" srcOrd="0" destOrd="0" presId="urn:microsoft.com/office/officeart/2005/8/layout/chevron1"/>
    <dgm:cxn modelId="{45A5BEE6-5E34-400D-ACED-500C5353FF94}" type="presParOf" srcId="{5B1FDED7-9CDC-4C67-B22B-B52EE69CE4F3}" destId="{27C34135-2DEC-4CEE-813D-2A83AE435C3E}" srcOrd="1" destOrd="0" presId="urn:microsoft.com/office/officeart/2005/8/layout/chevron1"/>
    <dgm:cxn modelId="{CC3E35C3-5E62-47C5-B83C-E69602F68D61}" type="presParOf" srcId="{5B1FDED7-9CDC-4C67-B22B-B52EE69CE4F3}" destId="{1C0BFEC2-AD67-4999-B085-B06CC159B0B9}" srcOrd="2" destOrd="0" presId="urn:microsoft.com/office/officeart/2005/8/layout/chevron1"/>
    <dgm:cxn modelId="{3702F939-A1E1-47D2-A743-D0E9F979468E}" type="presParOf" srcId="{5B1FDED7-9CDC-4C67-B22B-B52EE69CE4F3}" destId="{05E3D3D4-9685-4B7A-A2E1-B49D0332B6E8}" srcOrd="3" destOrd="0" presId="urn:microsoft.com/office/officeart/2005/8/layout/chevron1"/>
    <dgm:cxn modelId="{BC936238-055A-445D-983C-7C3E050EE3EE}" type="presParOf" srcId="{5B1FDED7-9CDC-4C67-B22B-B52EE69CE4F3}" destId="{4C5157AD-BFBB-421A-A691-F1EB656A0B5A}" srcOrd="4" destOrd="0" presId="urn:microsoft.com/office/officeart/2005/8/layout/chevron1"/>
    <dgm:cxn modelId="{11621C6D-2B9F-4E9F-9EA6-4C793D09F394}" type="presParOf" srcId="{5B1FDED7-9CDC-4C67-B22B-B52EE69CE4F3}" destId="{56B2DA31-98EC-473D-A9FC-0091878F221D}" srcOrd="5" destOrd="0" presId="urn:microsoft.com/office/officeart/2005/8/layout/chevron1"/>
    <dgm:cxn modelId="{B0C7EEB4-BE3C-4EF6-8A4F-02D9911463D9}" type="presParOf" srcId="{5B1FDED7-9CDC-4C67-B22B-B52EE69CE4F3}" destId="{883D11AA-F9FB-46A6-9862-393340EFC9CC}" srcOrd="6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5251E-0CEA-41D4-BB13-B5908440F36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88E110-BCFF-47BB-B562-A3EF3E5220FD}">
      <dgm:prSet/>
      <dgm:spPr/>
      <dgm:t>
        <a:bodyPr/>
        <a:lstStyle/>
        <a:p>
          <a:pPr algn="ctr" rtl="0"/>
          <a:r>
            <a:rPr lang="en-US" dirty="0" err="1" smtClean="0"/>
            <a:t>Trois</a:t>
          </a:r>
          <a:r>
            <a:rPr lang="en-US" dirty="0" smtClean="0"/>
            <a:t> </a:t>
          </a:r>
          <a:r>
            <a:rPr lang="en-US" dirty="0" err="1" smtClean="0"/>
            <a:t>num</a:t>
          </a:r>
          <a:r>
            <a:rPr lang="fr-FR" dirty="0" smtClean="0"/>
            <a:t>é</a:t>
          </a:r>
          <a:r>
            <a:rPr lang="en-US" dirty="0" err="1" smtClean="0"/>
            <a:t>ros</a:t>
          </a:r>
          <a:r>
            <a:rPr lang="en-US" dirty="0" smtClean="0"/>
            <a:t> </a:t>
          </a:r>
          <a:r>
            <a:rPr lang="en-US" dirty="0" err="1" smtClean="0"/>
            <a:t>actuels</a:t>
          </a:r>
          <a:r>
            <a:rPr lang="en-US" dirty="0" smtClean="0"/>
            <a:t> con</a:t>
          </a:r>
          <a:r>
            <a:rPr lang="fr-FR" dirty="0" err="1" smtClean="0"/>
            <a:t>sécutifs</a:t>
          </a:r>
          <a:endParaRPr lang="en-US" dirty="0"/>
        </a:p>
      </dgm:t>
    </dgm:pt>
    <dgm:pt modelId="{209DFF3F-07F8-4867-96B7-095144266190}" type="parTrans" cxnId="{E5AA9F49-62FE-4F2C-BD5B-7ED2447396EF}">
      <dgm:prSet/>
      <dgm:spPr/>
      <dgm:t>
        <a:bodyPr/>
        <a:lstStyle/>
        <a:p>
          <a:endParaRPr lang="en-US"/>
        </a:p>
      </dgm:t>
    </dgm:pt>
    <dgm:pt modelId="{63E5C023-A072-471C-89AD-29367E7647E6}" type="sibTrans" cxnId="{E5AA9F49-62FE-4F2C-BD5B-7ED2447396EF}">
      <dgm:prSet/>
      <dgm:spPr/>
      <dgm:t>
        <a:bodyPr/>
        <a:lstStyle/>
        <a:p>
          <a:endParaRPr lang="en-US"/>
        </a:p>
      </dgm:t>
    </dgm:pt>
    <dgm:pt modelId="{46D30370-756B-4F24-9674-75033113A5D9}" type="pres">
      <dgm:prSet presAssocID="{83A5251E-0CEA-41D4-BB13-B5908440F3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D230DE-EBE5-4C4C-85C0-18DDDA7F87C7}" type="pres">
      <dgm:prSet presAssocID="{7E88E110-BCFF-47BB-B562-A3EF3E5220F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9CC2C-DA40-4C3F-9D8A-21B143D9E3B3}" type="presOf" srcId="{7E88E110-BCFF-47BB-B562-A3EF3E5220FD}" destId="{CAD230DE-EBE5-4C4C-85C0-18DDDA7F87C7}" srcOrd="0" destOrd="0" presId="urn:microsoft.com/office/officeart/2005/8/layout/vList2"/>
    <dgm:cxn modelId="{45A10FF5-AF6B-4094-8336-B825723016F2}" type="presOf" srcId="{83A5251E-0CEA-41D4-BB13-B5908440F365}" destId="{46D30370-756B-4F24-9674-75033113A5D9}" srcOrd="0" destOrd="0" presId="urn:microsoft.com/office/officeart/2005/8/layout/vList2"/>
    <dgm:cxn modelId="{E5AA9F49-62FE-4F2C-BD5B-7ED2447396EF}" srcId="{83A5251E-0CEA-41D4-BB13-B5908440F365}" destId="{7E88E110-BCFF-47BB-B562-A3EF3E5220FD}" srcOrd="0" destOrd="0" parTransId="{209DFF3F-07F8-4867-96B7-095144266190}" sibTransId="{63E5C023-A072-471C-89AD-29367E7647E6}"/>
    <dgm:cxn modelId="{C51651CE-EA97-409C-94FD-372902D3BCD3}" type="presParOf" srcId="{46D30370-756B-4F24-9674-75033113A5D9}" destId="{CAD230DE-EBE5-4C4C-85C0-18DDDA7F87C7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96079E-0048-4776-A0AA-B136252975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99CAB-22DB-4FED-A6D4-18312BA4CB6A}">
      <dgm:prSet/>
      <dgm:spPr>
        <a:solidFill>
          <a:schemeClr val="tx2"/>
        </a:solidFill>
      </dgm:spPr>
      <dgm:t>
        <a:bodyPr/>
        <a:lstStyle/>
        <a:p>
          <a:pPr rtl="0"/>
          <a:r>
            <a:rPr lang="fr-FR" dirty="0" smtClean="0"/>
            <a:t>La capacité à publier à temps implique un solide carnet de manuscrits essentiel à une viabilité continue</a:t>
          </a:r>
          <a:endParaRPr lang="en-US" dirty="0"/>
        </a:p>
      </dgm:t>
    </dgm:pt>
    <dgm:pt modelId="{EC6FE616-0D90-4999-8915-0A585A8D08B0}" type="parTrans" cxnId="{4EF395CB-275C-4FB4-AC60-CDBB1A7C6E2D}">
      <dgm:prSet/>
      <dgm:spPr/>
      <dgm:t>
        <a:bodyPr/>
        <a:lstStyle/>
        <a:p>
          <a:endParaRPr lang="en-US"/>
        </a:p>
      </dgm:t>
    </dgm:pt>
    <dgm:pt modelId="{8E71AF0C-B85F-45FB-92E3-7A82FDF59BCF}" type="sibTrans" cxnId="{4EF395CB-275C-4FB4-AC60-CDBB1A7C6E2D}">
      <dgm:prSet/>
      <dgm:spPr/>
      <dgm:t>
        <a:bodyPr/>
        <a:lstStyle/>
        <a:p>
          <a:endParaRPr lang="en-US"/>
        </a:p>
      </dgm:t>
    </dgm:pt>
    <dgm:pt modelId="{F61B2047-F5EB-4281-A4EA-BD8F924325CF}" type="pres">
      <dgm:prSet presAssocID="{9D96079E-0048-4776-A0AA-B136252975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CC061-36AD-487B-80E6-36283A9C0AB1}" type="pres">
      <dgm:prSet presAssocID="{6F899CAB-22DB-4FED-A6D4-18312BA4CB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D4FFD-A137-4331-B6CE-EF5C01019F12}" type="presOf" srcId="{9D96079E-0048-4776-A0AA-B136252975F4}" destId="{F61B2047-F5EB-4281-A4EA-BD8F924325CF}" srcOrd="0" destOrd="0" presId="urn:microsoft.com/office/officeart/2005/8/layout/vList2"/>
    <dgm:cxn modelId="{39E94B5A-7772-4628-8BAF-3D1E5AD01490}" type="presOf" srcId="{6F899CAB-22DB-4FED-A6D4-18312BA4CB6A}" destId="{F26CC061-36AD-487B-80E6-36283A9C0AB1}" srcOrd="0" destOrd="0" presId="urn:microsoft.com/office/officeart/2005/8/layout/vList2"/>
    <dgm:cxn modelId="{4EF395CB-275C-4FB4-AC60-CDBB1A7C6E2D}" srcId="{9D96079E-0048-4776-A0AA-B136252975F4}" destId="{6F899CAB-22DB-4FED-A6D4-18312BA4CB6A}" srcOrd="0" destOrd="0" parTransId="{EC6FE616-0D90-4999-8915-0A585A8D08B0}" sibTransId="{8E71AF0C-B85F-45FB-92E3-7A82FDF59BCF}"/>
    <dgm:cxn modelId="{973F8AE3-D6FF-4D0A-B587-985529B96D28}" type="presParOf" srcId="{F61B2047-F5EB-4281-A4EA-BD8F924325CF}" destId="{F26CC061-36AD-487B-80E6-36283A9C0AB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5C7BFB-8D06-4510-B027-40BE0E7F03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44D90-3578-4907-93FD-4FB1211C5EF3}">
      <dgm:prSet/>
      <dgm:spPr/>
      <dgm:t>
        <a:bodyPr/>
        <a:lstStyle/>
        <a:p>
          <a:pPr rtl="0"/>
          <a:r>
            <a:rPr lang="en-US" dirty="0" smtClean="0"/>
            <a:t>Conventions de r</a:t>
          </a:r>
          <a:r>
            <a:rPr lang="fr-FR" dirty="0" err="1" smtClean="0"/>
            <a:t>édaction</a:t>
          </a:r>
          <a:r>
            <a:rPr lang="fr-FR" dirty="0" smtClean="0"/>
            <a:t> internationales</a:t>
          </a:r>
          <a:endParaRPr lang="en-US" dirty="0"/>
        </a:p>
      </dgm:t>
    </dgm:pt>
    <dgm:pt modelId="{EE6CE337-FC7E-40E4-B03A-6309DA6947BB}" type="parTrans" cxnId="{396EAF8F-EB11-4197-B64C-229FAAF16CD5}">
      <dgm:prSet/>
      <dgm:spPr/>
      <dgm:t>
        <a:bodyPr/>
        <a:lstStyle/>
        <a:p>
          <a:endParaRPr lang="en-US"/>
        </a:p>
      </dgm:t>
    </dgm:pt>
    <dgm:pt modelId="{16BC7604-C5E1-4435-871C-4B002FA9C29D}" type="sibTrans" cxnId="{396EAF8F-EB11-4197-B64C-229FAAF16CD5}">
      <dgm:prSet/>
      <dgm:spPr/>
      <dgm:t>
        <a:bodyPr/>
        <a:lstStyle/>
        <a:p>
          <a:endParaRPr lang="en-US"/>
        </a:p>
      </dgm:t>
    </dgm:pt>
    <dgm:pt modelId="{C329A760-AD7E-42B6-90C3-93F92519ABBF}" type="pres">
      <dgm:prSet presAssocID="{9F5C7BFB-8D06-4510-B027-40BE0E7F03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6DE813-3B4B-433A-BBA7-4ED4193382C5}" type="pres">
      <dgm:prSet presAssocID="{2D944D90-3578-4907-93FD-4FB1211C5E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6EAF8F-EB11-4197-B64C-229FAAF16CD5}" srcId="{9F5C7BFB-8D06-4510-B027-40BE0E7F03C7}" destId="{2D944D90-3578-4907-93FD-4FB1211C5EF3}" srcOrd="0" destOrd="0" parTransId="{EE6CE337-FC7E-40E4-B03A-6309DA6947BB}" sibTransId="{16BC7604-C5E1-4435-871C-4B002FA9C29D}"/>
    <dgm:cxn modelId="{2035C165-9857-4E9C-AF7C-64BF9C3E8A3D}" type="presOf" srcId="{9F5C7BFB-8D06-4510-B027-40BE0E7F03C7}" destId="{C329A760-AD7E-42B6-90C3-93F92519ABBF}" srcOrd="0" destOrd="0" presId="urn:microsoft.com/office/officeart/2005/8/layout/vList2"/>
    <dgm:cxn modelId="{5778FCCA-8CEE-4CBF-B86D-9E4A6E8F70C6}" type="presOf" srcId="{2D944D90-3578-4907-93FD-4FB1211C5EF3}" destId="{906DE813-3B4B-433A-BBA7-4ED4193382C5}" srcOrd="0" destOrd="0" presId="urn:microsoft.com/office/officeart/2005/8/layout/vList2"/>
    <dgm:cxn modelId="{97F19CC4-18FD-4F1B-BCA2-6CD27FDA389A}" type="presParOf" srcId="{C329A760-AD7E-42B6-90C3-93F92519ABBF}" destId="{906DE813-3B4B-433A-BBA7-4ED4193382C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4195F-3E23-425E-BBB5-ECFB99B9BF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41000-2FA0-4B9A-9936-63C069977927}">
      <dgm:prSet/>
      <dgm:spPr/>
      <dgm:t>
        <a:bodyPr/>
        <a:lstStyle/>
        <a:p>
          <a:pPr rtl="0"/>
          <a:r>
            <a:rPr lang="en-US" dirty="0" smtClean="0"/>
            <a:t>Conventions de </a:t>
          </a:r>
          <a:r>
            <a:rPr lang="en-US" dirty="0" err="1" smtClean="0"/>
            <a:t>rédaction</a:t>
          </a:r>
          <a:r>
            <a:rPr lang="en-US" dirty="0" smtClean="0"/>
            <a:t> </a:t>
          </a:r>
          <a:r>
            <a:rPr lang="en-US" dirty="0" err="1" smtClean="0"/>
            <a:t>internationales</a:t>
          </a:r>
          <a:endParaRPr lang="en-US" dirty="0"/>
        </a:p>
      </dgm:t>
    </dgm:pt>
    <dgm:pt modelId="{F4AFCC23-8795-4A43-8020-66A741ACEE20}" type="parTrans" cxnId="{27BAF448-1A11-4FA7-B055-199A64403CD1}">
      <dgm:prSet/>
      <dgm:spPr/>
      <dgm:t>
        <a:bodyPr/>
        <a:lstStyle/>
        <a:p>
          <a:endParaRPr lang="en-US"/>
        </a:p>
      </dgm:t>
    </dgm:pt>
    <dgm:pt modelId="{973C065F-896A-4CA8-B816-50E620AA9C1C}" type="sibTrans" cxnId="{27BAF448-1A11-4FA7-B055-199A64403CD1}">
      <dgm:prSet/>
      <dgm:spPr/>
      <dgm:t>
        <a:bodyPr/>
        <a:lstStyle/>
        <a:p>
          <a:endParaRPr lang="en-US"/>
        </a:p>
      </dgm:t>
    </dgm:pt>
    <dgm:pt modelId="{B51BD0B7-1362-4CFA-8BC1-9776483420A8}" type="pres">
      <dgm:prSet presAssocID="{EE34195F-3E23-425E-BBB5-ECFB99B9BF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2B8E7B-8638-416D-BE36-B1B22828C9C2}" type="pres">
      <dgm:prSet presAssocID="{BC941000-2FA0-4B9A-9936-63C0699779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C2D80A-B9D6-4E24-A534-8CE3AFC3A80E}" type="presOf" srcId="{BC941000-2FA0-4B9A-9936-63C069977927}" destId="{362B8E7B-8638-416D-BE36-B1B22828C9C2}" srcOrd="0" destOrd="0" presId="urn:microsoft.com/office/officeart/2005/8/layout/vList2"/>
    <dgm:cxn modelId="{27BAF448-1A11-4FA7-B055-199A64403CD1}" srcId="{EE34195F-3E23-425E-BBB5-ECFB99B9BFD3}" destId="{BC941000-2FA0-4B9A-9936-63C069977927}" srcOrd="0" destOrd="0" parTransId="{F4AFCC23-8795-4A43-8020-66A741ACEE20}" sibTransId="{973C065F-896A-4CA8-B816-50E620AA9C1C}"/>
    <dgm:cxn modelId="{F64D600D-FCE2-4ACF-B084-8644B8C348F0}" type="presOf" srcId="{EE34195F-3E23-425E-BBB5-ECFB99B9BFD3}" destId="{B51BD0B7-1362-4CFA-8BC1-9776483420A8}" srcOrd="0" destOrd="0" presId="urn:microsoft.com/office/officeart/2005/8/layout/vList2"/>
    <dgm:cxn modelId="{050ED378-092D-47A1-A4ED-FC91CA4E15CD}" type="presParOf" srcId="{B51BD0B7-1362-4CFA-8BC1-9776483420A8}" destId="{362B8E7B-8638-416D-BE36-B1B22828C9C2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00CCFA-1BDC-441E-9B88-D4550B7DDE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57177-5551-400E-9839-26F985C12CA6}">
      <dgm:prSet/>
      <dgm:spPr/>
      <dgm:t>
        <a:bodyPr/>
        <a:lstStyle/>
        <a:p>
          <a:pPr rtl="0"/>
          <a:r>
            <a:rPr lang="fr-FR" dirty="0" smtClean="0"/>
            <a:t>Informations bibliographiques en anglais</a:t>
          </a:r>
          <a:endParaRPr lang="en-US" dirty="0"/>
        </a:p>
      </dgm:t>
    </dgm:pt>
    <dgm:pt modelId="{6E6A7658-4387-4377-A3E8-8A3F2735B2D3}" type="parTrans" cxnId="{B17AE5F8-15FB-4419-8B85-18E3395C0E70}">
      <dgm:prSet/>
      <dgm:spPr/>
      <dgm:t>
        <a:bodyPr/>
        <a:lstStyle/>
        <a:p>
          <a:endParaRPr lang="en-US"/>
        </a:p>
      </dgm:t>
    </dgm:pt>
    <dgm:pt modelId="{9CC25AE1-032D-4BAF-8B91-4966FE25758B}" type="sibTrans" cxnId="{B17AE5F8-15FB-4419-8B85-18E3395C0E70}">
      <dgm:prSet/>
      <dgm:spPr/>
      <dgm:t>
        <a:bodyPr/>
        <a:lstStyle/>
        <a:p>
          <a:endParaRPr lang="en-US"/>
        </a:p>
      </dgm:t>
    </dgm:pt>
    <dgm:pt modelId="{A70DE6D9-FD1B-4A10-9233-DEB94850F2FE}" type="pres">
      <dgm:prSet presAssocID="{7A00CCFA-1BDC-441E-9B88-D4550B7DDE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751AFB-D2ED-4361-BB34-502E4AC79E85}" type="pres">
      <dgm:prSet presAssocID="{95657177-5551-400E-9839-26F985C12C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AE5F8-15FB-4419-8B85-18E3395C0E70}" srcId="{7A00CCFA-1BDC-441E-9B88-D4550B7DDEDF}" destId="{95657177-5551-400E-9839-26F985C12CA6}" srcOrd="0" destOrd="0" parTransId="{6E6A7658-4387-4377-A3E8-8A3F2735B2D3}" sibTransId="{9CC25AE1-032D-4BAF-8B91-4966FE25758B}"/>
    <dgm:cxn modelId="{CA529109-1C10-4EE4-A285-D3784BF51116}" type="presOf" srcId="{7A00CCFA-1BDC-441E-9B88-D4550B7DDEDF}" destId="{A70DE6D9-FD1B-4A10-9233-DEB94850F2FE}" srcOrd="0" destOrd="0" presId="urn:microsoft.com/office/officeart/2005/8/layout/vList2"/>
    <dgm:cxn modelId="{B3429507-A1AC-4E3D-B64B-A05F66F018D8}" type="presOf" srcId="{95657177-5551-400E-9839-26F985C12CA6}" destId="{D5751AFB-D2ED-4361-BB34-502E4AC79E85}" srcOrd="0" destOrd="0" presId="urn:microsoft.com/office/officeart/2005/8/layout/vList2"/>
    <dgm:cxn modelId="{150BB527-E226-4295-863A-F2C0218E4C27}" type="presParOf" srcId="{A70DE6D9-FD1B-4A10-9233-DEB94850F2FE}" destId="{D5751AFB-D2ED-4361-BB34-502E4AC79E8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03B9F9-DDC0-4454-A7EE-AA98016E2B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51351-2888-4416-83EC-491ED9DDC206}">
      <dgm:prSet/>
      <dgm:spPr/>
      <dgm:t>
        <a:bodyPr/>
        <a:lstStyle/>
        <a:p>
          <a:pPr algn="ctr" rtl="0"/>
          <a:r>
            <a:rPr lang="en-US" dirty="0" err="1" smtClean="0"/>
            <a:t>Informations</a:t>
          </a:r>
          <a:r>
            <a:rPr lang="en-US" dirty="0" smtClean="0"/>
            <a:t> bibliographiques en anglais</a:t>
          </a:r>
          <a:endParaRPr lang="en-US" dirty="0"/>
        </a:p>
      </dgm:t>
    </dgm:pt>
    <dgm:pt modelId="{16B73B56-3B49-4D92-B617-9A32E875E8FC}" type="parTrans" cxnId="{B2836EEB-81CB-436C-8B35-97DFB358FA9E}">
      <dgm:prSet/>
      <dgm:spPr/>
      <dgm:t>
        <a:bodyPr/>
        <a:lstStyle/>
        <a:p>
          <a:endParaRPr lang="en-US"/>
        </a:p>
      </dgm:t>
    </dgm:pt>
    <dgm:pt modelId="{DDDDC836-C465-4AF7-98AD-788F6411DD47}" type="sibTrans" cxnId="{B2836EEB-81CB-436C-8B35-97DFB358FA9E}">
      <dgm:prSet/>
      <dgm:spPr/>
      <dgm:t>
        <a:bodyPr/>
        <a:lstStyle/>
        <a:p>
          <a:endParaRPr lang="en-US"/>
        </a:p>
      </dgm:t>
    </dgm:pt>
    <dgm:pt modelId="{7D1BC70D-EFF2-453E-975D-35F98DCE9C5F}" type="pres">
      <dgm:prSet presAssocID="{3303B9F9-DDC0-4454-A7EE-AA98016E2B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54A899-F50D-4C13-B9B7-A5EB049465AF}" type="pres">
      <dgm:prSet presAssocID="{49951351-2888-4416-83EC-491ED9DDC206}" presName="parentText" presStyleLbl="node1" presStyleIdx="0" presStyleCnt="1" custLinFactNeighborY="-87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836EEB-81CB-436C-8B35-97DFB358FA9E}" srcId="{3303B9F9-DDC0-4454-A7EE-AA98016E2B9A}" destId="{49951351-2888-4416-83EC-491ED9DDC206}" srcOrd="0" destOrd="0" parTransId="{16B73B56-3B49-4D92-B617-9A32E875E8FC}" sibTransId="{DDDDC836-C465-4AF7-98AD-788F6411DD47}"/>
    <dgm:cxn modelId="{2A10C38F-CF48-4774-864E-3D990520EC27}" type="presOf" srcId="{49951351-2888-4416-83EC-491ED9DDC206}" destId="{E554A899-F50D-4C13-B9B7-A5EB049465AF}" srcOrd="0" destOrd="0" presId="urn:microsoft.com/office/officeart/2005/8/layout/vList2"/>
    <dgm:cxn modelId="{E9B82344-FC4A-408C-A150-D40FD8D81948}" type="presOf" srcId="{3303B9F9-DDC0-4454-A7EE-AA98016E2B9A}" destId="{7D1BC70D-EFF2-453E-975D-35F98DCE9C5F}" srcOrd="0" destOrd="0" presId="urn:microsoft.com/office/officeart/2005/8/layout/vList2"/>
    <dgm:cxn modelId="{BFAED915-2732-4F9F-96C0-AA1555998588}" type="presParOf" srcId="{7D1BC70D-EFF2-453E-975D-35F98DCE9C5F}" destId="{E554A899-F50D-4C13-B9B7-A5EB049465A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95D47F-8A96-4FB7-BAFD-B7E0B665D5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AED1DD-C480-43A6-BD35-AC5198D59671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s-ES" dirty="0" smtClean="0"/>
            <a:t>D</a:t>
          </a:r>
          <a:r>
            <a:rPr lang="fr-FR" dirty="0" smtClean="0"/>
            <a:t>é</a:t>
          </a:r>
          <a:r>
            <a:rPr lang="es-ES" dirty="0" smtClean="0"/>
            <a:t>ter</a:t>
          </a:r>
          <a:r>
            <a:rPr lang="en-US" dirty="0" smtClean="0"/>
            <a:t>miner </a:t>
          </a:r>
          <a:r>
            <a:rPr lang="en-US" dirty="0" err="1" smtClean="0"/>
            <a:t>si</a:t>
          </a:r>
          <a:r>
            <a:rPr lang="en-US" dirty="0" smtClean="0"/>
            <a:t> le </a:t>
          </a:r>
          <a:r>
            <a:rPr lang="en-US" dirty="0" err="1" smtClean="0"/>
            <a:t>contenu</a:t>
          </a:r>
          <a:r>
            <a:rPr lang="en-US" dirty="0" smtClean="0"/>
            <a:t> de la revue en </a:t>
          </a:r>
          <a:r>
            <a:rPr lang="en-US" dirty="0" err="1" smtClean="0"/>
            <a:t>cours</a:t>
          </a:r>
          <a:r>
            <a:rPr lang="en-US" dirty="0" smtClean="0"/>
            <a:t> d’</a:t>
          </a:r>
          <a:r>
            <a:rPr lang="fr-FR" dirty="0" smtClean="0"/>
            <a:t>évaluation permettra d</a:t>
          </a:r>
          <a:r>
            <a:rPr lang="en-US" dirty="0" smtClean="0"/>
            <a:t>’</a:t>
          </a:r>
          <a:r>
            <a:rPr lang="en-US" dirty="0" err="1" smtClean="0"/>
            <a:t>enrichir</a:t>
          </a:r>
          <a:r>
            <a:rPr lang="en-US" dirty="0" smtClean="0"/>
            <a:t> la base de </a:t>
          </a:r>
          <a:r>
            <a:rPr lang="en-US" dirty="0" err="1" smtClean="0"/>
            <a:t>donn</a:t>
          </a:r>
          <a:r>
            <a:rPr lang="fr-FR" dirty="0" err="1" smtClean="0"/>
            <a:t>ées</a:t>
          </a:r>
          <a:endParaRPr lang="en-US" dirty="0"/>
        </a:p>
      </dgm:t>
    </dgm:pt>
    <dgm:pt modelId="{CE0CD57B-E2AF-42DE-B0CC-34857703D6E3}" type="parTrans" cxnId="{865FF791-A5A3-4DA0-A7AA-1E6C769214C1}">
      <dgm:prSet/>
      <dgm:spPr/>
      <dgm:t>
        <a:bodyPr/>
        <a:lstStyle/>
        <a:p>
          <a:endParaRPr lang="en-US"/>
        </a:p>
      </dgm:t>
    </dgm:pt>
    <dgm:pt modelId="{541F134F-7320-4B08-B5C6-C33F7F40D84E}" type="sibTrans" cxnId="{865FF791-A5A3-4DA0-A7AA-1E6C769214C1}">
      <dgm:prSet/>
      <dgm:spPr/>
      <dgm:t>
        <a:bodyPr/>
        <a:lstStyle/>
        <a:p>
          <a:endParaRPr lang="en-US"/>
        </a:p>
      </dgm:t>
    </dgm:pt>
    <dgm:pt modelId="{2EDE01D1-B90B-497B-8568-B9874107981C}" type="pres">
      <dgm:prSet presAssocID="{3F95D47F-8A96-4FB7-BAFD-B7E0B665D5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F62487-608C-4027-85EB-0805B85A67EF}" type="pres">
      <dgm:prSet presAssocID="{A0AED1DD-C480-43A6-BD35-AC5198D59671}" presName="parentText" presStyleLbl="node1" presStyleIdx="0" presStyleCnt="1" custLinFactNeighborY="85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FF791-A5A3-4DA0-A7AA-1E6C769214C1}" srcId="{3F95D47F-8A96-4FB7-BAFD-B7E0B665D515}" destId="{A0AED1DD-C480-43A6-BD35-AC5198D59671}" srcOrd="0" destOrd="0" parTransId="{CE0CD57B-E2AF-42DE-B0CC-34857703D6E3}" sibTransId="{541F134F-7320-4B08-B5C6-C33F7F40D84E}"/>
    <dgm:cxn modelId="{9594DFBF-4840-4B4E-8676-A0878386DE0C}" type="presOf" srcId="{3F95D47F-8A96-4FB7-BAFD-B7E0B665D515}" destId="{2EDE01D1-B90B-497B-8568-B9874107981C}" srcOrd="0" destOrd="0" presId="urn:microsoft.com/office/officeart/2005/8/layout/vList2"/>
    <dgm:cxn modelId="{FBD7029A-FFD1-4650-8AB3-3B7348923793}" type="presOf" srcId="{A0AED1DD-C480-43A6-BD35-AC5198D59671}" destId="{C0F62487-608C-4027-85EB-0805B85A67EF}" srcOrd="0" destOrd="0" presId="urn:microsoft.com/office/officeart/2005/8/layout/vList2"/>
    <dgm:cxn modelId="{FF6A6D0E-8275-419E-8C39-00B37ABC1B71}" type="presParOf" srcId="{2EDE01D1-B90B-497B-8568-B9874107981C}" destId="{C0F62487-608C-4027-85EB-0805B85A67E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1DC207-8233-4BBC-99D2-B3B20E2EA7D9}">
      <dsp:nvSpPr>
        <dsp:cNvPr id="0" name=""/>
        <dsp:cNvSpPr/>
      </dsp:nvSpPr>
      <dsp:spPr>
        <a:xfrm>
          <a:off x="0" y="55332"/>
          <a:ext cx="7793183" cy="3510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Un </a:t>
          </a:r>
          <a:r>
            <a:rPr lang="en-US" sz="1500" kern="1200" dirty="0" err="1" smtClean="0"/>
            <a:t>processus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complexe</a:t>
          </a:r>
          <a:r>
            <a:rPr lang="en-US" sz="1500" kern="1200" dirty="0" smtClean="0"/>
            <a:t> – de </a:t>
          </a:r>
          <a:r>
            <a:rPr lang="en-US" sz="1500" kern="1200" dirty="0" err="1" smtClean="0"/>
            <a:t>nombreux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facteurs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sont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consid</a:t>
          </a:r>
          <a:r>
            <a:rPr lang="fr-FR" sz="1500" kern="1200" dirty="0" err="1" smtClean="0"/>
            <a:t>érés</a:t>
          </a:r>
          <a:r>
            <a:rPr lang="en-US" sz="1500" kern="1200" dirty="0" smtClean="0"/>
            <a:t> au </a:t>
          </a:r>
          <a:r>
            <a:rPr lang="en-US" sz="1500" kern="1200" dirty="0" err="1" smtClean="0"/>
            <a:t>cours</a:t>
          </a:r>
          <a:r>
            <a:rPr lang="en-US" sz="1500" kern="1200" dirty="0" smtClean="0"/>
            <a:t> de l’</a:t>
          </a:r>
          <a:r>
            <a:rPr lang="fr-FR" sz="1500" kern="1200" dirty="0" err="1" smtClean="0"/>
            <a:t>év</a:t>
          </a:r>
          <a:r>
            <a:rPr lang="en-US" sz="1500" kern="1200" dirty="0" err="1" smtClean="0"/>
            <a:t>aluation</a:t>
          </a:r>
          <a:endParaRPr lang="en-US" sz="1500" kern="1200" dirty="0"/>
        </a:p>
      </dsp:txBody>
      <dsp:txXfrm>
        <a:off x="0" y="55332"/>
        <a:ext cx="7793183" cy="351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F37E6-E4C0-4777-952F-3EE9AB51020F}">
      <dsp:nvSpPr>
        <dsp:cNvPr id="0" name=""/>
        <dsp:cNvSpPr/>
      </dsp:nvSpPr>
      <dsp:spPr>
        <a:xfrm>
          <a:off x="4082" y="2039273"/>
          <a:ext cx="2376632" cy="950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Normes</a:t>
          </a:r>
          <a:r>
            <a:rPr lang="en-US" sz="1600" b="1" kern="1200" dirty="0" smtClean="0"/>
            <a:t> d’</a:t>
          </a:r>
          <a:r>
            <a:rPr lang="fr-FR" sz="1600" b="1" kern="1200" dirty="0" smtClean="0"/>
            <a:t>édition de la revue</a:t>
          </a:r>
          <a:endParaRPr lang="en-US" sz="1600" kern="1200" dirty="0"/>
        </a:p>
      </dsp:txBody>
      <dsp:txXfrm>
        <a:off x="4082" y="2039273"/>
        <a:ext cx="2376632" cy="950653"/>
      </dsp:txXfrm>
    </dsp:sp>
    <dsp:sp modelId="{1C0BFEC2-AD67-4999-B085-B06CC159B0B9}">
      <dsp:nvSpPr>
        <dsp:cNvPr id="0" name=""/>
        <dsp:cNvSpPr/>
      </dsp:nvSpPr>
      <dsp:spPr>
        <a:xfrm>
          <a:off x="2143052" y="2039273"/>
          <a:ext cx="2376632" cy="950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Contenu</a:t>
          </a:r>
          <a:r>
            <a:rPr lang="en-US" sz="1600" b="1" kern="1200" dirty="0" smtClean="0"/>
            <a:t> r</a:t>
          </a:r>
          <a:r>
            <a:rPr lang="fr-FR" sz="1600" b="1" kern="1200" dirty="0" err="1" smtClean="0"/>
            <a:t>édactionnel</a:t>
          </a:r>
          <a:endParaRPr lang="en-US" sz="1600" kern="1200" dirty="0"/>
        </a:p>
      </dsp:txBody>
      <dsp:txXfrm>
        <a:off x="2143052" y="2039273"/>
        <a:ext cx="2376632" cy="950653"/>
      </dsp:txXfrm>
    </dsp:sp>
    <dsp:sp modelId="{4C5157AD-BFBB-421A-A691-F1EB656A0B5A}">
      <dsp:nvSpPr>
        <dsp:cNvPr id="0" name=""/>
        <dsp:cNvSpPr/>
      </dsp:nvSpPr>
      <dsp:spPr>
        <a:xfrm>
          <a:off x="4282021" y="2039273"/>
          <a:ext cx="2376632" cy="950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Diversit</a:t>
          </a:r>
          <a:r>
            <a:rPr lang="fr-FR" sz="1600" b="1" kern="1200" dirty="0" smtClean="0"/>
            <a:t>é </a:t>
          </a:r>
          <a:r>
            <a:rPr lang="en-US" sz="1600" b="1" kern="1200" dirty="0" err="1" smtClean="0"/>
            <a:t>internationale</a:t>
          </a:r>
          <a:r>
            <a:rPr lang="en-US" sz="1600" b="1" kern="1200" dirty="0" smtClean="0"/>
            <a:t>/</a:t>
          </a:r>
          <a:r>
            <a:rPr lang="en-US" sz="1600" b="1" kern="1200" dirty="0" err="1" smtClean="0"/>
            <a:t>Auditoire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cible</a:t>
          </a:r>
          <a:endParaRPr lang="en-US" sz="1600" kern="1200" dirty="0"/>
        </a:p>
      </dsp:txBody>
      <dsp:txXfrm>
        <a:off x="4282021" y="2039273"/>
        <a:ext cx="2376632" cy="950653"/>
      </dsp:txXfrm>
    </dsp:sp>
    <dsp:sp modelId="{883D11AA-F9FB-46A6-9862-393340EFC9CC}">
      <dsp:nvSpPr>
        <dsp:cNvPr id="0" name=""/>
        <dsp:cNvSpPr/>
      </dsp:nvSpPr>
      <dsp:spPr>
        <a:xfrm>
          <a:off x="6420991" y="2039273"/>
          <a:ext cx="2376632" cy="9506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Analyse</a:t>
          </a:r>
          <a:r>
            <a:rPr lang="en-US" sz="1600" b="1" kern="1200" dirty="0" smtClean="0"/>
            <a:t> de citations</a:t>
          </a:r>
          <a:endParaRPr lang="en-US" sz="1600" kern="1200" dirty="0"/>
        </a:p>
      </dsp:txBody>
      <dsp:txXfrm>
        <a:off x="6420991" y="2039273"/>
        <a:ext cx="2376632" cy="9506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230DE-EBE5-4C4C-85C0-18DDDA7F87C7}">
      <dsp:nvSpPr>
        <dsp:cNvPr id="0" name=""/>
        <dsp:cNvSpPr/>
      </dsp:nvSpPr>
      <dsp:spPr>
        <a:xfrm>
          <a:off x="0" y="158098"/>
          <a:ext cx="4462483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Trois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num</a:t>
          </a:r>
          <a:r>
            <a:rPr lang="fr-FR" sz="2200" kern="1200" dirty="0" smtClean="0"/>
            <a:t>é</a:t>
          </a:r>
          <a:r>
            <a:rPr lang="en-US" sz="2200" kern="1200" dirty="0" err="1" smtClean="0"/>
            <a:t>ros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actuels</a:t>
          </a:r>
          <a:r>
            <a:rPr lang="en-US" sz="2200" kern="1200" dirty="0" smtClean="0"/>
            <a:t> con</a:t>
          </a:r>
          <a:r>
            <a:rPr lang="fr-FR" sz="2200" kern="1200" dirty="0" err="1" smtClean="0"/>
            <a:t>sécutifs</a:t>
          </a:r>
          <a:endParaRPr lang="en-US" sz="2200" kern="1200" dirty="0"/>
        </a:p>
      </dsp:txBody>
      <dsp:txXfrm>
        <a:off x="0" y="158098"/>
        <a:ext cx="4462483" cy="514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6CC061-36AD-487B-80E6-36283A9C0AB1}">
      <dsp:nvSpPr>
        <dsp:cNvPr id="0" name=""/>
        <dsp:cNvSpPr/>
      </dsp:nvSpPr>
      <dsp:spPr>
        <a:xfrm>
          <a:off x="0" y="67032"/>
          <a:ext cx="8316687" cy="32760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La capacité à publier à temps implique un solide carnet de manuscrits essentiel à une viabilité continue</a:t>
          </a:r>
          <a:endParaRPr lang="en-US" sz="1400" kern="1200" dirty="0"/>
        </a:p>
      </dsp:txBody>
      <dsp:txXfrm>
        <a:off x="0" y="67032"/>
        <a:ext cx="8316687" cy="327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6DE813-3B4B-433A-BBA7-4ED4193382C5}">
      <dsp:nvSpPr>
        <dsp:cNvPr id="0" name=""/>
        <dsp:cNvSpPr/>
      </dsp:nvSpPr>
      <dsp:spPr>
        <a:xfrm>
          <a:off x="0" y="8532"/>
          <a:ext cx="5257798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Conventions de r</a:t>
          </a:r>
          <a:r>
            <a:rPr lang="fr-FR" sz="1900" kern="1200" dirty="0" err="1" smtClean="0"/>
            <a:t>édaction</a:t>
          </a:r>
          <a:r>
            <a:rPr lang="fr-FR" sz="1900" kern="1200" dirty="0" smtClean="0"/>
            <a:t> internationales</a:t>
          </a:r>
          <a:endParaRPr lang="en-US" sz="1900" kern="1200" dirty="0"/>
        </a:p>
      </dsp:txBody>
      <dsp:txXfrm>
        <a:off x="0" y="8532"/>
        <a:ext cx="5257798" cy="444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2B8E7B-8638-416D-BE36-B1B22828C9C2}">
      <dsp:nvSpPr>
        <dsp:cNvPr id="0" name=""/>
        <dsp:cNvSpPr/>
      </dsp:nvSpPr>
      <dsp:spPr>
        <a:xfrm>
          <a:off x="0" y="8532"/>
          <a:ext cx="5867416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Conventions de </a:t>
          </a:r>
          <a:r>
            <a:rPr lang="en-US" sz="1900" kern="1200" dirty="0" err="1" smtClean="0"/>
            <a:t>rédaction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internationales</a:t>
          </a:r>
          <a:endParaRPr lang="en-US" sz="1900" kern="1200" dirty="0"/>
        </a:p>
      </dsp:txBody>
      <dsp:txXfrm>
        <a:off x="0" y="8532"/>
        <a:ext cx="5867416" cy="4446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751AFB-D2ED-4361-BB34-502E4AC79E85}">
      <dsp:nvSpPr>
        <dsp:cNvPr id="0" name=""/>
        <dsp:cNvSpPr/>
      </dsp:nvSpPr>
      <dsp:spPr>
        <a:xfrm>
          <a:off x="0" y="10093"/>
          <a:ext cx="4239491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100" kern="1200" dirty="0" smtClean="0"/>
            <a:t>Informations bibliographiques en anglais</a:t>
          </a:r>
          <a:endParaRPr lang="en-US" sz="2100" kern="1200" dirty="0"/>
        </a:p>
      </dsp:txBody>
      <dsp:txXfrm>
        <a:off x="0" y="10093"/>
        <a:ext cx="4239491" cy="81080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54A899-F50D-4C13-B9B7-A5EB049465AF}">
      <dsp:nvSpPr>
        <dsp:cNvPr id="0" name=""/>
        <dsp:cNvSpPr/>
      </dsp:nvSpPr>
      <dsp:spPr>
        <a:xfrm>
          <a:off x="0" y="141603"/>
          <a:ext cx="641342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Informations</a:t>
          </a:r>
          <a:r>
            <a:rPr lang="en-US" sz="2600" kern="1200" dirty="0" smtClean="0"/>
            <a:t> bibliographiques en anglais</a:t>
          </a:r>
          <a:endParaRPr lang="en-US" sz="2600" kern="1200" dirty="0"/>
        </a:p>
      </dsp:txBody>
      <dsp:txXfrm>
        <a:off x="0" y="141603"/>
        <a:ext cx="6413423" cy="6084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0F62487-608C-4027-85EB-0805B85A67EF}">
      <dsp:nvSpPr>
        <dsp:cNvPr id="0" name=""/>
        <dsp:cNvSpPr/>
      </dsp:nvSpPr>
      <dsp:spPr>
        <a:xfrm>
          <a:off x="0" y="20187"/>
          <a:ext cx="7457828" cy="810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D</a:t>
          </a:r>
          <a:r>
            <a:rPr lang="fr-FR" sz="2100" kern="1200" dirty="0" smtClean="0"/>
            <a:t>é</a:t>
          </a:r>
          <a:r>
            <a:rPr lang="es-ES" sz="2100" kern="1200" dirty="0" smtClean="0"/>
            <a:t>ter</a:t>
          </a:r>
          <a:r>
            <a:rPr lang="en-US" sz="2100" kern="1200" dirty="0" smtClean="0"/>
            <a:t>miner </a:t>
          </a:r>
          <a:r>
            <a:rPr lang="en-US" sz="2100" kern="1200" dirty="0" err="1" smtClean="0"/>
            <a:t>si</a:t>
          </a:r>
          <a:r>
            <a:rPr lang="en-US" sz="2100" kern="1200" dirty="0" smtClean="0"/>
            <a:t> le </a:t>
          </a:r>
          <a:r>
            <a:rPr lang="en-US" sz="2100" kern="1200" dirty="0" err="1" smtClean="0"/>
            <a:t>contenu</a:t>
          </a:r>
          <a:r>
            <a:rPr lang="en-US" sz="2100" kern="1200" dirty="0" smtClean="0"/>
            <a:t> de la revue en </a:t>
          </a:r>
          <a:r>
            <a:rPr lang="en-US" sz="2100" kern="1200" dirty="0" err="1" smtClean="0"/>
            <a:t>cours</a:t>
          </a:r>
          <a:r>
            <a:rPr lang="en-US" sz="2100" kern="1200" dirty="0" smtClean="0"/>
            <a:t> d’</a:t>
          </a:r>
          <a:r>
            <a:rPr lang="fr-FR" sz="2100" kern="1200" dirty="0" smtClean="0"/>
            <a:t>évaluation permettra d</a:t>
          </a:r>
          <a:r>
            <a:rPr lang="en-US" sz="2100" kern="1200" dirty="0" smtClean="0"/>
            <a:t>’</a:t>
          </a:r>
          <a:r>
            <a:rPr lang="en-US" sz="2100" kern="1200" dirty="0" err="1" smtClean="0"/>
            <a:t>enrichir</a:t>
          </a:r>
          <a:r>
            <a:rPr lang="en-US" sz="2100" kern="1200" dirty="0" smtClean="0"/>
            <a:t> la base de </a:t>
          </a:r>
          <a:r>
            <a:rPr lang="en-US" sz="2100" kern="1200" dirty="0" err="1" smtClean="0"/>
            <a:t>donn</a:t>
          </a:r>
          <a:r>
            <a:rPr lang="fr-FR" sz="2100" kern="1200" dirty="0" err="1" smtClean="0"/>
            <a:t>ées</a:t>
          </a:r>
          <a:endParaRPr lang="en-US" sz="2100" kern="1200" dirty="0"/>
        </a:p>
      </dsp:txBody>
      <dsp:txXfrm>
        <a:off x="0" y="20187"/>
        <a:ext cx="7457828" cy="810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43979" cy="4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77" tIns="46439" rIns="92877" bIns="46439" numCol="1" anchor="ctr" anchorCtr="0" compatLnSpc="1">
            <a:prstTxWarp prst="textNoShape">
              <a:avLst/>
            </a:prstTxWarp>
          </a:bodyPr>
          <a:lstStyle>
            <a:lvl1pPr defTabSz="928491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122" y="2"/>
            <a:ext cx="3043979" cy="4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77" tIns="46439" rIns="92877" bIns="46439" numCol="1" anchor="ctr" anchorCtr="0" compatLnSpc="1">
            <a:prstTxWarp prst="textNoShape">
              <a:avLst/>
            </a:prstTxWarp>
          </a:bodyPr>
          <a:lstStyle>
            <a:lvl1pPr algn="r" defTabSz="928491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1739"/>
            <a:ext cx="3043979" cy="4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77" tIns="46439" rIns="92877" bIns="46439" numCol="1" anchor="b" anchorCtr="0" compatLnSpc="1">
            <a:prstTxWarp prst="textNoShape">
              <a:avLst/>
            </a:prstTxWarp>
          </a:bodyPr>
          <a:lstStyle>
            <a:lvl1pPr defTabSz="928491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122" y="8841739"/>
            <a:ext cx="3043979" cy="4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77" tIns="46439" rIns="92877" bIns="46439" numCol="1" anchor="b" anchorCtr="0" compatLnSpc="1">
            <a:prstTxWarp prst="textNoShape">
              <a:avLst/>
            </a:prstTxWarp>
          </a:bodyPr>
          <a:lstStyle>
            <a:lvl1pPr algn="r" defTabSz="928491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01654A70-D3DF-4237-8220-59E012FD205D}" type="slidenum">
              <a:rPr lang="en-US">
                <a:latin typeface="Arial" pitchFamily="34" charset="0"/>
              </a:rPr>
              <a:pPr>
                <a:defRPr/>
              </a:pPr>
              <a:t>‹N°›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12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735" y="4420872"/>
            <a:ext cx="5149637" cy="419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7" tIns="46439" rIns="92877" bIns="46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122" y="8841739"/>
            <a:ext cx="3043979" cy="4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877" tIns="46439" rIns="92877" bIns="46439" numCol="1" anchor="b" anchorCtr="0" compatLnSpc="1">
            <a:prstTxWarp prst="textNoShape">
              <a:avLst/>
            </a:prstTxWarp>
          </a:bodyPr>
          <a:lstStyle>
            <a:lvl1pPr algn="r" defTabSz="928491" eaLnBrk="0" hangingPunct="0"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8706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BC4D6-67CF-435A-BC6D-491D763BF74B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41350"/>
            <a:ext cx="4654550" cy="3490913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0" y="4302227"/>
            <a:ext cx="6432964" cy="452687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7200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26764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9312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D2C40-9CCC-4374-BA7A-E4502B9CEE45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4550" cy="3490912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800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2304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8C1BF-B89A-4814-A674-53C71FB8CB0B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52962" cy="34909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8C1BF-B89A-4814-A674-53C71FB8CB0B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52962" cy="34909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8C1BF-B89A-4814-A674-53C71FB8CB0B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52962" cy="34909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8C1BF-B89A-4814-A674-53C71FB8CB0B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6913"/>
            <a:ext cx="4652962" cy="349091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825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49"/>
            <a:fld id="{E8131DEB-F986-4A1F-A0A8-99133D75F92B}" type="slidenum">
              <a:rPr lang="en-US"/>
              <a:pPr defTabSz="930149"/>
              <a:t>19</a:t>
            </a:fld>
            <a:endParaRPr lang="en-US" dirty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978275" y="8840793"/>
            <a:ext cx="30432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36" tIns="46619" rIns="93236" bIns="46619" anchor="b"/>
          <a:lstStyle/>
          <a:p>
            <a:pPr algn="r"/>
            <a:fld id="{C6665E1F-9BCE-452F-88A8-46351E2107A4}" type="slidenum">
              <a:rPr lang="en-US" sz="1200"/>
              <a:pPr algn="r"/>
              <a:t>19</a:t>
            </a:fld>
            <a:endParaRPr lang="en-US" sz="1200" dirty="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698500"/>
            <a:ext cx="4649787" cy="3489325"/>
          </a:xfrm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42" y="4349755"/>
            <a:ext cx="5616575" cy="4187825"/>
          </a:xfrm>
          <a:noFill/>
          <a:ln/>
        </p:spPr>
        <p:txBody>
          <a:bodyPr lIns="93236" tIns="46619" rIns="93236" bIns="46619"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C5678-A166-47E4-B5E8-23ABB8918E3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942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950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7172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B384-D59B-49FB-A4E8-8CBE7C4FB59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4550" cy="349091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B384-D59B-49FB-A4E8-8CBE7C4FB59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4550" cy="349091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698500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4FE4D-D970-41C4-A419-AB92A14E0D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489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FB384-D59B-49FB-A4E8-8CBE7C4FB59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654550" cy="3490912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0" y="4422460"/>
            <a:ext cx="5618480" cy="418877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jpe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3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B4B4B"/>
              </a:solidFill>
              <a:cs typeface="Arial" charset="0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7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1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1" y="4435477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441D-D837-408A-B41E-BEAF05FE6A29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1" y="506415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6" y="506415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28AC1-EB6B-457F-9FFB-72E0FB660F76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5" y="536576"/>
            <a:ext cx="7373939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3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FC1F7-DFA1-45D4-B2B2-04C777460E16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5" y="536576"/>
            <a:ext cx="7373939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5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5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B82C-2250-4A2B-AAB7-D6E5AB56043A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4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5" y="536576"/>
            <a:ext cx="7373939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9A66-6641-41DF-B689-312DF015C0C0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7" y="1538289"/>
            <a:ext cx="7388225" cy="4035425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417601"/>
            <a:ext cx="8424464" cy="4202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Contents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26227"/>
            <a:ext cx="457200" cy="231775"/>
          </a:xfrm>
        </p:spPr>
        <p:txBody>
          <a:bodyPr/>
          <a:lstStyle/>
          <a:p>
            <a:pPr>
              <a:defRPr/>
            </a:pPr>
            <a:fld id="{E12AE0E1-1975-49EC-9969-11FC627A70E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 userDrawn="1">
            <p:ph idx="1"/>
          </p:nvPr>
        </p:nvSpPr>
        <p:spPr>
          <a:xfrm>
            <a:off x="850910" y="1519020"/>
            <a:ext cx="7445375" cy="4284662"/>
          </a:xfrm>
        </p:spPr>
        <p:txBody>
          <a:bodyPr/>
          <a:lstStyle>
            <a:lvl3pPr>
              <a:defRPr lang="en-US" sz="18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</a:lstStyle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1600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3" y="457200"/>
            <a:ext cx="7445375" cy="854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682-ABD4-4AE9-959A-99F98C24C890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3" y="457200"/>
            <a:ext cx="7445375" cy="8540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CBBA-5E25-4B40-8926-F198158DAA06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7" y="1538289"/>
            <a:ext cx="7388225" cy="4035425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9B4DB-16A2-423D-BF94-A6D9336F42D3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BBEF-255F-4286-9E29-481409168E1D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9" y="5967414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9" y="5967414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3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666666"/>
              </a:solidFill>
              <a:latin typeface="Arial" charset="0"/>
            </a:endParaRPr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3" y="5965827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1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78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1" y="2390777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CBBA-5E25-4B40-8926-F198158DAA06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287A3-9CF1-4F04-BFB7-62C89A179D1A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91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31FD-A688-47AA-BB1F-43924204C431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77FF-189C-4476-BF4A-9A0B465F52C0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2B682-ABD4-4AE9-959A-99F98C24C890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BBEF-255F-4286-9E29-481409168E1D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9900-5358-46D0-82C3-9FBEFA5FD7B6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6CDE4-6EB5-46ED-89DE-244C2AA8892E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E8FC-D9AF-477E-8955-50C08A43AC48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6B12-8AEF-46F6-B247-02C9434FE813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7" y="457202"/>
            <a:ext cx="1860551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2" y="457202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1CCC6-D38A-427B-B35A-4580DDB557A2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3" y="457200"/>
            <a:ext cx="744537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91" y="1528763"/>
            <a:ext cx="36464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765C-547C-4D10-B9D1-30425BA2A3BF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3" y="457200"/>
            <a:ext cx="744537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91" y="1528763"/>
            <a:ext cx="3646487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9791" y="3889375"/>
            <a:ext cx="364648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26B1-FE4D-4014-88CC-1D6957C1987E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3" y="457200"/>
            <a:ext cx="744537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9791" y="1528763"/>
            <a:ext cx="3646487" cy="4570412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361-ECF8-47F4-83AA-F63A0C6F2459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50903" y="457200"/>
            <a:ext cx="7445375" cy="85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0900" y="1528763"/>
            <a:ext cx="3646488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91" y="1528763"/>
            <a:ext cx="3646487" cy="2208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50900" y="3889375"/>
            <a:ext cx="3646488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9791" y="3889375"/>
            <a:ext cx="3646487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314AD-B30E-4859-A786-386168029BC9}" type="slidenum">
              <a:rPr lang="en-GB">
                <a:solidFill>
                  <a:srgbClr val="666666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7" y="1538289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3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5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7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9"/>
          <p:cNvSpPr>
            <a:spLocks noChangeArrowheads="1"/>
          </p:cNvSpPr>
          <p:nvPr userDrawn="1"/>
        </p:nvSpPr>
        <p:spPr bwMode="auto">
          <a:xfrm>
            <a:off x="6467478" y="294481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18288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1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1" y="4435477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838F-794C-43F9-A26F-2687D62F6443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FDE8-657E-4CBE-B03D-62A368845E09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4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37826-CFE3-46CF-9DFE-27843E9E2442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4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4BFC2-010E-40E6-B87B-0AD8E1412628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FACAF-4EA9-46E6-994F-532DABA6F09C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7AAD-D659-4CA5-99E7-267829968690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AE028-743F-4B91-BB3A-F5592832BE61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63D2D-6C7B-4827-8CA8-B08205CA4E29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C467F-16A6-4179-B72A-220B3389AD25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9BDDB-1E06-4576-8FB8-7B779D0153D6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1" y="506415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6" y="506415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4D5D-66F4-4750-994C-EDDAA9A4AE1F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c_DividerGraphBG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7" y="1538289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E12391-0D6C-4DDE-BCFE-FD321883D6EE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14DCE-6B6A-4A33-B99A-6CB201BC85DF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B87D4F-00A0-43DE-A62A-4E5C56499FA8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F28F81-CFE5-467B-9EFB-0CEAD57BF80F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4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3F5F65-AF3C-487B-AC3B-4167979A7AC4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B3F74-74E8-4194-9304-77D21918C991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43755A-0E90-44DE-9F8A-1867F5DBD62B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076697-D011-4AB3-9F07-37D9066012AD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7845BF-2477-49AE-A7CF-446C1CB8F731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F5BE1-7516-4D1F-B2B8-FA5909EA4E27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92D14D-E288-4242-934E-4EB840A4FDBD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45251" y="506415"/>
            <a:ext cx="1841500" cy="55895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7576" y="506415"/>
            <a:ext cx="5375275" cy="55895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A765F7-CAA5-43D6-BC5D-7309487090C4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876A-199A-4A28-AE06-12A6A31F8E92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7576" y="506415"/>
            <a:ext cx="7369175" cy="55895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D7A0C3-FFBF-4E46-A1A6-95390BC8A2E5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6" y="506413"/>
            <a:ext cx="7369175" cy="83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4" y="1525588"/>
            <a:ext cx="3608387" cy="4570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AD6EEB-DE6A-4EB5-A3FD-2A24DBD89053}" type="slidenum">
              <a:rPr lang="en-US" altLang="zh-CN"/>
              <a:pPr/>
              <a:t>‹N°›</a:t>
            </a:fld>
            <a:endParaRPr lang="en-US" altLang="zh-CN" dirty="0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36"/>
          <a:stretch>
            <a:fillRect/>
          </a:stretch>
        </p:blipFill>
        <p:spPr bwMode="auto">
          <a:xfrm>
            <a:off x="6048377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r_zhs_dl_hrz_4cs_pos"/>
          <p:cNvPicPr>
            <a:picLocks noChangeAspect="1" noChangeArrowheads="1"/>
          </p:cNvPicPr>
          <p:nvPr/>
        </p:nvPicPr>
        <p:blipFill>
          <a:blip r:embed="rId3" cstate="print"/>
          <a:srcRect l="6651" t="18956" r="6943" b="24164"/>
          <a:stretch>
            <a:fillRect/>
          </a:stretch>
        </p:blipFill>
        <p:spPr bwMode="auto">
          <a:xfrm>
            <a:off x="6010275" y="5938838"/>
            <a:ext cx="28082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355603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4B4B4B"/>
              </a:solidFill>
              <a:latin typeface="Arial"/>
              <a:cs typeface="Arial" charset="0"/>
            </a:endParaRPr>
          </a:p>
        </p:txBody>
      </p:sp>
      <p:pic>
        <p:nvPicPr>
          <p:cNvPr id="7" name="Picture 4" descr="december7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374652"/>
            <a:ext cx="8474075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1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1" y="4435477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834700-8C8E-44CE-91AC-B17532C6FA6B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C308E0-8240-4865-A049-FA66D355C01D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4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E24A045-34D7-4CB0-B039-585BE2D5BED0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970963-6313-4BE8-8F87-62EED0E6252C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26CE2D-6129-4CE1-B698-CF6BD12001FA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D860B6-EC38-4D68-ABF5-0FA582A0E081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EEAA-2710-46C8-BF45-5E9CDB634BCA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732650-4133-44DD-B666-10A0F6959E2F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6F3A78-5DB8-4C87-9E9F-51C05E95477D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537AA6-80BE-4998-803A-30162D2AE9A8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1" y="506415"/>
            <a:ext cx="1841500" cy="55895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6" y="506415"/>
            <a:ext cx="5375275" cy="55895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57ED3-CFCB-44E3-AF2B-C6B409518780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5" y="333377"/>
            <a:ext cx="7369175" cy="836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8364" y="1525588"/>
            <a:ext cx="3608387" cy="4570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6162B1-D6FF-404D-93DF-EDEFACDCF450}" type="slidenum">
              <a:rPr lang="zh-CN" altLang="en-US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altLang="zh-CN"/>
              <a:t>Click to edit Master text styles</a:t>
            </a:r>
            <a:endParaRPr lang="zh-CN"/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15" y="333377"/>
            <a:ext cx="7369175" cy="8366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917576" y="1525588"/>
            <a:ext cx="7369175" cy="4570412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48C8FD-E039-4FB2-B693-0E89100C15D4}" type="slidenum">
              <a:rPr lang="zh-CN" altLang="en-US"/>
              <a:pPr>
                <a:defRPr/>
              </a:pPr>
              <a:t>‹N°›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8527" y="1538289"/>
            <a:ext cx="7388225" cy="4035425"/>
          </a:xfrm>
        </p:spPr>
        <p:txBody>
          <a:bodyPr anchor="t"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ja-JP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B469-ED73-4A9A-826D-89EA58FED1F5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6A6A-5131-43D9-8587-75C66DF3DF35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4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36553" y="1530352"/>
            <a:ext cx="216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en-US" dirty="0">
              <a:solidFill>
                <a:srgbClr val="4B4B4B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5" y="632301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394452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2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BB8EBA34-800F-4178-8464-EC043B376DAD}" type="slidenum">
              <a:rPr lang="en-US">
                <a:solidFill>
                  <a:srgbClr val="4B4B4B"/>
                </a:solidFill>
                <a:cs typeface="Arial" charset="0"/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6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hidden">
          <a:xfrm>
            <a:off x="371476" y="6323015"/>
            <a:ext cx="164465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7576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4B4B4B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853" r:id="rId15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charset="-128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ＭＳ Ｐゴシック" pitchFamily="-106" charset="-128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_SlideLogo_BW6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5" y="6315077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deMaster_Logo6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hidden">
          <a:xfrm>
            <a:off x="377825" y="6323015"/>
            <a:ext cx="164465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3" y="1814515"/>
            <a:ext cx="7445375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714759" name="Line 7"/>
          <p:cNvSpPr>
            <a:spLocks noChangeShapeType="1"/>
          </p:cNvSpPr>
          <p:nvPr/>
        </p:nvSpPr>
        <p:spPr bwMode="auto">
          <a:xfrm>
            <a:off x="324464" y="835127"/>
            <a:ext cx="8424000" cy="1587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4B4B4B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626227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12AE0E1-1975-49EC-9969-11FC627A70E3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849" r:id="rId2"/>
    <p:sldLayoutId id="2147483850" r:id="rId3"/>
    <p:sldLayoutId id="2147483851" r:id="rId4"/>
    <p:sldLayoutId id="2147483852" r:id="rId5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lang="en-US" sz="2400" kern="1200" dirty="0">
          <a:solidFill>
            <a:schemeClr val="tx1"/>
          </a:solidFill>
          <a:latin typeface="Arial" charset="0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lang="en-US" sz="2000" kern="1200" dirty="0">
          <a:solidFill>
            <a:schemeClr val="tx1"/>
          </a:solidFill>
          <a:latin typeface="Arial" charset="0"/>
          <a:ea typeface="+mn-ea"/>
          <a:cs typeface="+mn-cs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lang="en-US" kern="1200" dirty="0">
          <a:solidFill>
            <a:schemeClr val="tx1"/>
          </a:solidFill>
          <a:latin typeface="Arial" charset="0"/>
          <a:ea typeface="+mn-ea"/>
          <a:cs typeface="+mn-cs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lang="en-US" sz="1600" kern="1200" dirty="0">
          <a:solidFill>
            <a:schemeClr val="tx1"/>
          </a:solidFill>
          <a:latin typeface="Arial" charset="0"/>
          <a:ea typeface="+mn-ea"/>
          <a:cs typeface="+mn-cs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Arial" charset="0"/>
        <a:buChar char="–"/>
        <a:defRPr lang="en-US" sz="1400" kern="1200" dirty="0">
          <a:solidFill>
            <a:schemeClr val="tx1"/>
          </a:solidFill>
          <a:latin typeface="Arial" charset="0"/>
          <a:ea typeface="+mn-ea"/>
          <a:cs typeface="+mn-cs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_SlideLogo_BW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1475" y="6315077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slideMaster_Logo6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hidden">
          <a:xfrm>
            <a:off x="377825" y="6323015"/>
            <a:ext cx="164465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7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2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80AED1AC-F9B6-4AC5-9BFB-C7DD3312F568}" type="slidenum">
              <a:rPr lang="en-GB">
                <a:solidFill>
                  <a:srgbClr val="666666"/>
                </a:solidFill>
                <a:latin typeface="Arial" charset="0"/>
              </a:rPr>
              <a:pPr>
                <a:defRPr/>
              </a:pPr>
              <a:t>‹N°›</a:t>
            </a:fld>
            <a:endParaRPr lang="en-GB" dirty="0">
              <a:solidFill>
                <a:srgbClr val="666666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50903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3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77223" name="Line 7"/>
          <p:cNvSpPr>
            <a:spLocks noChangeShapeType="1"/>
          </p:cNvSpPr>
          <p:nvPr/>
        </p:nvSpPr>
        <p:spPr bwMode="auto">
          <a:xfrm>
            <a:off x="850903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800" dirty="0">
              <a:solidFill>
                <a:srgbClr val="6666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848" r:id="rId16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fontAlgn="base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3" y="1530352"/>
            <a:ext cx="216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en-US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027" name="Picture 18" descr="TR_SlideLogo_BW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1475" y="632301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394452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2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fld id="{EEBD3818-3DDD-4F09-AEB1-63DAF79DF26D}" type="slidenum">
              <a:rPr lang="en-US">
                <a:solidFill>
                  <a:srgbClr val="4B4B4B"/>
                </a:solidFill>
              </a:rPr>
              <a:pPr>
                <a:defRPr/>
              </a:pPr>
              <a:t>‹N°›</a:t>
            </a:fld>
            <a:endParaRPr lang="en-US" dirty="0">
              <a:solidFill>
                <a:srgbClr val="4B4B4B"/>
              </a:solidFill>
            </a:endParaRP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6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17" descr="slideMaster_Logo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371476" y="6323015"/>
            <a:ext cx="164465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6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rgbClr val="4B4B4B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Bold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Knowledge Light" pitchFamily="34" charset="0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Knowledge Light" pitchFamily="34" charset="0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Knowledge Light" pitchFamily="34" charset="0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Knowledge Light" pitchFamily="34" charset="0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Knowledge Light" pitchFamily="34" charset="0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336553" y="1530352"/>
            <a:ext cx="216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zh-CN" altLang="zh-CN">
              <a:solidFill>
                <a:srgbClr val="4B4B4B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2051" name="Picture 18" descr="TR_SlideLogo_BW6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5" y="632301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394452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ea typeface="SimSun" pitchFamily="2" charset="-122"/>
              </a:defRPr>
            </a:lvl1pPr>
          </a:lstStyle>
          <a:p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2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4B4B4B"/>
                </a:solidFill>
                <a:ea typeface="SimSun" pitchFamily="2" charset="-122"/>
              </a:defRPr>
            </a:lvl1pPr>
          </a:lstStyle>
          <a:p>
            <a:fld id="{F241403D-70DA-4427-869D-4F12E4EB56D5}" type="slidenum">
              <a:rPr lang="en-US" altLang="zh-CN">
                <a:latin typeface="Arial" pitchFamily="34" charset="0"/>
                <a:cs typeface="Arial" pitchFamily="34" charset="0"/>
              </a:rPr>
              <a:pPr/>
              <a:t>‹N°›</a:t>
            </a:fld>
            <a:endParaRPr lang="en-US" altLang="zh-C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6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2056" name="Picture 17" descr="slideMaster_Logo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hidden">
          <a:xfrm>
            <a:off x="371476" y="6323015"/>
            <a:ext cx="164465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917576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4B4B4B"/>
              </a:solidFill>
              <a:latin typeface="Arial"/>
              <a:ea typeface="宋体" pitchFamily="2" charset="-122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TR_SlideLogo_BW6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1475" y="632301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slideMaster_Logo60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hidden">
          <a:xfrm>
            <a:off x="371476" y="6323015"/>
            <a:ext cx="1644651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 descr="tr_zhs_dl_hrz_4cs_pos"/>
          <p:cNvPicPr>
            <a:picLocks noChangeAspect="1" noChangeArrowheads="1"/>
          </p:cNvPicPr>
          <p:nvPr/>
        </p:nvPicPr>
        <p:blipFill>
          <a:blip r:embed="rId19" cstate="print"/>
          <a:srcRect l="6651" t="18956" r="6943" b="24164"/>
          <a:stretch>
            <a:fillRect/>
          </a:stretch>
        </p:blipFill>
        <p:spPr bwMode="auto">
          <a:xfrm>
            <a:off x="357188" y="6296027"/>
            <a:ext cx="1682751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3" y="1530352"/>
            <a:ext cx="216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000"/>
              </a:buClr>
              <a:buFontTx/>
              <a:buChar char="•"/>
              <a:defRPr/>
            </a:pPr>
            <a:endParaRPr lang="zh-CN" altLang="en-US">
              <a:solidFill>
                <a:srgbClr val="4B4B4B"/>
              </a:solidFill>
              <a:ea typeface="宋体" charset="-122"/>
              <a:cs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394452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>
                <a:solidFill>
                  <a:srgbClr val="FFFFFF"/>
                </a:solidFill>
                <a:latin typeface="+mn-lt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2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>
                <a:solidFill>
                  <a:srgbClr val="4B4B4B"/>
                </a:solidFill>
                <a:latin typeface="+mn-lt"/>
                <a:ea typeface="宋体" charset="-122"/>
                <a:cs typeface="+mn-cs"/>
              </a:defRPr>
            </a:lvl1pPr>
          </a:lstStyle>
          <a:p>
            <a:pPr>
              <a:defRPr/>
            </a:pPr>
            <a:fld id="{9B7D676E-5A36-461E-9BF7-61A530942182}" type="slidenum">
              <a:rPr lang="en-US" altLang="zh-CN"/>
              <a:pPr>
                <a:defRPr/>
              </a:pPr>
              <a:t>‹N°›</a:t>
            </a:fld>
            <a:endParaRPr lang="en-US" altLang="zh-CN" dirty="0"/>
          </a:p>
        </p:txBody>
      </p:sp>
      <p:sp>
        <p:nvSpPr>
          <p:cNvPr id="205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6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6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6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rgbClr val="4B4B4B"/>
              </a:solidFill>
              <a:latin typeface="Arial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47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黑体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黑体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黑体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黑体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黑体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 pitchFamily="34" charset="0"/>
          <a:ea typeface="黑体" pitchFamily="2" charset="-122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Arial" pitchFamily="34" charset="0"/>
          <a:ea typeface="黑体" pitchFamily="2" charset="-122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Arial" pitchFamily="34" charset="0"/>
          <a:ea typeface="黑体" pitchFamily="2" charset="-122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Arial" pitchFamily="34" charset="0"/>
          <a:ea typeface="黑体" pitchFamily="2" charset="-122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Arial" pitchFamily="34" charset="0"/>
          <a:ea typeface="黑体" pitchFamily="2" charset="-122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5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26.png"/><Relationship Id="rId9" Type="http://schemas.microsoft.com/office/2007/relationships/diagramDrawing" Target="../diagrams/drawin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microsoft.com/office/2007/relationships/diagramDrawing" Target="../diagrams/drawin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6366" y="3448050"/>
            <a:ext cx="8686796" cy="819150"/>
          </a:xfrm>
        </p:spPr>
        <p:txBody>
          <a:bodyPr>
            <a:normAutofit fontScale="90000"/>
          </a:bodyPr>
          <a:lstStyle/>
          <a:p>
            <a:pPr marL="6350" indent="-6350">
              <a:lnSpc>
                <a:spcPct val="100000"/>
              </a:lnSpc>
              <a:spcBef>
                <a:spcPct val="50000"/>
              </a:spcBef>
            </a:pPr>
            <a:r>
              <a:rPr lang="en-US" dirty="0" smtClean="0">
                <a:latin typeface="Knowledge Bold" pitchFamily="34" charset="0"/>
              </a:rPr>
              <a:t>Le Processus</a:t>
            </a:r>
            <a:r>
              <a:rPr lang="en-US" sz="2800" dirty="0" smtClean="0">
                <a:latin typeface="Knowledge Bold" pitchFamily="34" charset="0"/>
              </a:rPr>
              <a:t> de s</a:t>
            </a:r>
            <a:r>
              <a:rPr lang="fr-FR" sz="2800" dirty="0" smtClean="0">
                <a:latin typeface="Knowledge Bold" pitchFamily="34" charset="0"/>
              </a:rPr>
              <a:t>é</a:t>
            </a:r>
            <a:r>
              <a:rPr lang="en-US" sz="2800" dirty="0" smtClean="0">
                <a:latin typeface="Knowledge Bold" pitchFamily="34" charset="0"/>
              </a:rPr>
              <a:t>lection des revues de Thomson Reuters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1" y="4435477"/>
            <a:ext cx="8401051" cy="1497734"/>
          </a:xfrm>
        </p:spPr>
        <p:txBody>
          <a:bodyPr>
            <a:normAutofit/>
          </a:bodyPr>
          <a:lstStyle/>
          <a:p>
            <a:pPr>
              <a:spcBef>
                <a:spcPct val="60000"/>
              </a:spcBef>
            </a:pPr>
            <a:endParaRPr lang="en-US" sz="2000" dirty="0" smtClean="0">
              <a:latin typeface="Knowledge Light" pitchFamily="34" charset="0"/>
            </a:endParaRPr>
          </a:p>
          <a:p>
            <a:pPr algn="l">
              <a:spcBef>
                <a:spcPct val="60000"/>
              </a:spcBef>
            </a:pPr>
            <a:r>
              <a:rPr lang="en-US" sz="2200" dirty="0" smtClean="0">
                <a:latin typeface="Knowledge Bold" pitchFamily="34" charset="0"/>
              </a:rPr>
              <a:t>Amine Triki – Customer Education Specialist</a:t>
            </a:r>
          </a:p>
          <a:p>
            <a:pPr algn="l"/>
            <a:r>
              <a:rPr lang="en-GB" sz="2200" dirty="0" smtClean="0">
                <a:latin typeface="Knowledge Bold" pitchFamily="34" charset="0"/>
              </a:rPr>
              <a:t>Scientific &amp; Scholarly Research</a:t>
            </a:r>
            <a:endParaRPr lang="en-US" sz="2200" dirty="0" smtClean="0">
              <a:latin typeface="Knowledge Bold" pitchFamily="34" charset="0"/>
            </a:endParaRPr>
          </a:p>
        </p:txBody>
      </p:sp>
      <p:pic>
        <p:nvPicPr>
          <p:cNvPr id="6" name="Picture 12" descr="W:\Creative_Services_Jobs\CLIENT WORK_ONGOINGprojects\1002157_BRAND3xSquare\July2013\RTX105IQ-Eliseo Fernand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65400"/>
            <a:ext cx="8458200" cy="3108325"/>
          </a:xfrm>
          <a:prstGeom prst="rect">
            <a:avLst/>
          </a:prstGeom>
          <a:noFill/>
        </p:spPr>
      </p:pic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65400"/>
            <a:ext cx="84582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103911"/>
            <a:ext cx="8801100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0" y="103911"/>
            <a:ext cx="8902479" cy="3657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Le </a:t>
            </a:r>
            <a:r>
              <a:rPr lang="en-US" dirty="0" err="1" smtClean="0">
                <a:latin typeface="Knowledge Bold" pitchFamily="34" charset="0"/>
              </a:rPr>
              <a:t>processus</a:t>
            </a:r>
            <a:r>
              <a:rPr lang="en-US" dirty="0" smtClean="0">
                <a:latin typeface="Knowledge Bold" pitchFamily="34" charset="0"/>
              </a:rPr>
              <a:t> de s</a:t>
            </a:r>
            <a:r>
              <a:rPr lang="fr-FR" dirty="0" smtClean="0">
                <a:latin typeface="Knowledge Bold" pitchFamily="34" charset="0"/>
              </a:rPr>
              <a:t>élection des revues</a:t>
            </a:r>
            <a:endParaRPr lang="en-US" dirty="0"/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9"/>
            <a:ext cx="1819275" cy="1234793"/>
          </a:xfrm>
          <a:prstGeom prst="homePlate">
            <a:avLst>
              <a:gd name="adj" fmla="val 5004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Normes d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’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édition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8"/>
            <a:ext cx="1824037" cy="1234792"/>
          </a:xfrm>
          <a:prstGeom prst="homePlate">
            <a:avLst>
              <a:gd name="adj" fmla="val 4996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Contenu rédactionnel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728348"/>
            <a:ext cx="1809751" cy="1253842"/>
          </a:xfrm>
          <a:prstGeom prst="homePlate">
            <a:avLst>
              <a:gd name="adj" fmla="val 33705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Diversité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771210"/>
            <a:ext cx="1744663" cy="1210980"/>
          </a:xfrm>
          <a:prstGeom prst="homePlate">
            <a:avLst>
              <a:gd name="adj" fmla="val 49906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783771" y="3056846"/>
            <a:ext cx="314960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Respect des délais de publication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Conventions de rédaction internationales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Informations bibliographiques en anglais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Examen par des pairs</a:t>
            </a:r>
            <a:endParaRPr lang="en-US" sz="2000" dirty="0">
              <a:latin typeface="Knowledge Ligh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4407" y="5563000"/>
            <a:ext cx="2296272" cy="51311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594" name="AutoShape 2" descr="http://upload.wikimedia.org/wikipedia/commons/0/0b/English_langu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596" name="AutoShape 4" descr="http://upload.wikimedia.org/wikipedia/commons/0/0b/English_langu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Le </a:t>
            </a:r>
            <a:r>
              <a:rPr lang="en-US" dirty="0" err="1" smtClean="0">
                <a:latin typeface="Knowledge Bold" pitchFamily="34" charset="0"/>
              </a:rPr>
              <a:t>processus</a:t>
            </a:r>
            <a:r>
              <a:rPr lang="en-US" dirty="0" smtClean="0">
                <a:latin typeface="Knowledge Bold" pitchFamily="34" charset="0"/>
              </a:rPr>
              <a:t> de </a:t>
            </a:r>
            <a:r>
              <a:rPr lang="en-US" dirty="0" err="1" smtClean="0">
                <a:latin typeface="Knowledge Bold" pitchFamily="34" charset="0"/>
              </a:rPr>
              <a:t>sélection</a:t>
            </a:r>
            <a:r>
              <a:rPr lang="en-US" dirty="0" smtClean="0">
                <a:latin typeface="Knowledge Bold" pitchFamily="34" charset="0"/>
              </a:rPr>
              <a:t> des revues:</a:t>
            </a:r>
            <a:br>
              <a:rPr lang="en-US" dirty="0" smtClean="0">
                <a:latin typeface="Knowledge Bold" pitchFamily="34" charset="0"/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Contenu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rédactionnel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9"/>
            <a:ext cx="1819275" cy="1120493"/>
          </a:xfrm>
          <a:prstGeom prst="homePlate">
            <a:avLst>
              <a:gd name="adj" fmla="val 50042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Normes d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’</a:t>
            </a: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édition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8"/>
            <a:ext cx="1824037" cy="1120492"/>
          </a:xfrm>
          <a:prstGeom prst="homePlate">
            <a:avLst>
              <a:gd name="adj" fmla="val 499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Contenu rédactionnel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728348"/>
            <a:ext cx="1809751" cy="1139542"/>
          </a:xfrm>
          <a:prstGeom prst="homePlate">
            <a:avLst>
              <a:gd name="adj" fmla="val 28788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Diversité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771210"/>
            <a:ext cx="1744663" cy="1096680"/>
          </a:xfrm>
          <a:prstGeom prst="homePlate">
            <a:avLst>
              <a:gd name="adj" fmla="val 49906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670626" y="2971376"/>
            <a:ext cx="425268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Comment la revue se met-</a:t>
            </a:r>
            <a:r>
              <a:rPr lang="en-US" sz="2000" dirty="0" err="1" smtClean="0">
                <a:latin typeface="Knowledge Light" pitchFamily="34" charset="0"/>
              </a:rPr>
              <a:t>elle</a:t>
            </a:r>
            <a:r>
              <a:rPr lang="en-US" sz="2000" dirty="0" smtClean="0">
                <a:latin typeface="Knowledge Light" pitchFamily="34" charset="0"/>
              </a:rPr>
              <a:t> en </a:t>
            </a:r>
            <a:r>
              <a:rPr lang="en-US" sz="2000" dirty="0" err="1" smtClean="0">
                <a:latin typeface="Knowledge Light" pitchFamily="34" charset="0"/>
              </a:rPr>
              <a:t>comparaison</a:t>
            </a:r>
            <a:r>
              <a:rPr lang="en-US" sz="2000" dirty="0" smtClean="0">
                <a:latin typeface="Knowledge Light" pitchFamily="34" charset="0"/>
              </a:rPr>
              <a:t> avec des revues </a:t>
            </a:r>
            <a:r>
              <a:rPr lang="en-US" sz="2000" dirty="0" err="1" smtClean="0">
                <a:latin typeface="Knowledge Light" pitchFamily="34" charset="0"/>
              </a:rPr>
              <a:t>couvertes</a:t>
            </a:r>
            <a:r>
              <a:rPr lang="en-US" sz="2000" dirty="0" smtClean="0">
                <a:latin typeface="Knowledge Light" pitchFamily="34" charset="0"/>
              </a:rPr>
              <a:t> de port</a:t>
            </a:r>
            <a:r>
              <a:rPr lang="fr-FR" sz="2000" dirty="0" err="1" smtClean="0">
                <a:latin typeface="Knowledge Light" pitchFamily="34" charset="0"/>
              </a:rPr>
              <a:t>ée</a:t>
            </a:r>
            <a:r>
              <a:rPr lang="fr-FR" sz="2000" dirty="0" smtClean="0">
                <a:latin typeface="Knowledge Light" pitchFamily="34" charset="0"/>
              </a:rPr>
              <a:t> analogue</a:t>
            </a:r>
            <a:r>
              <a:rPr lang="en-US" sz="2000" dirty="0" smtClean="0">
                <a:latin typeface="Knowledge Light" pitchFamily="34" charset="0"/>
              </a:rPr>
              <a:t>?</a:t>
            </a: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Le </a:t>
            </a:r>
            <a:r>
              <a:rPr lang="en-US" sz="2000" dirty="0" err="1" smtClean="0">
                <a:latin typeface="Knowledge Light" pitchFamily="34" charset="0"/>
              </a:rPr>
              <a:t>sujet</a:t>
            </a:r>
            <a:r>
              <a:rPr lang="en-US" sz="2000" dirty="0" smtClean="0">
                <a:latin typeface="Knowledge Light" pitchFamily="34" charset="0"/>
              </a:rPr>
              <a:t> de la revue </a:t>
            </a:r>
            <a:r>
              <a:rPr lang="en-US" sz="2000" dirty="0" err="1" smtClean="0">
                <a:latin typeface="Knowledge Light" pitchFamily="34" charset="0"/>
              </a:rPr>
              <a:t>est-il</a:t>
            </a:r>
            <a:r>
              <a:rPr lang="en-US" sz="2000" dirty="0" smtClean="0">
                <a:latin typeface="Knowledge Light" pitchFamily="34" charset="0"/>
              </a:rPr>
              <a:t> d</a:t>
            </a:r>
            <a:r>
              <a:rPr lang="fr-FR" sz="2000" dirty="0" err="1" smtClean="0">
                <a:latin typeface="Knowledge Light" pitchFamily="34" charset="0"/>
              </a:rPr>
              <a:t>éjà</a:t>
            </a:r>
            <a:r>
              <a:rPr lang="fr-FR" sz="2000" dirty="0" smtClean="0">
                <a:latin typeface="Knowledge Light" pitchFamily="34" charset="0"/>
              </a:rPr>
              <a:t> bien traité dans Web of Science</a:t>
            </a:r>
            <a:r>
              <a:rPr lang="en-US" sz="2000" dirty="0" smtClean="0">
                <a:latin typeface="Knowledge Light" pitchFamily="34" charset="0"/>
              </a:rPr>
              <a:t>?</a:t>
            </a: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La revue </a:t>
            </a:r>
            <a:r>
              <a:rPr lang="en-US" sz="2000" dirty="0" err="1" smtClean="0">
                <a:latin typeface="Knowledge Light" pitchFamily="34" charset="0"/>
              </a:rPr>
              <a:t>enrichira</a:t>
            </a:r>
            <a:r>
              <a:rPr lang="en-US" sz="2000" dirty="0" smtClean="0">
                <a:latin typeface="Knowledge Light" pitchFamily="34" charset="0"/>
              </a:rPr>
              <a:t>-t-</a:t>
            </a:r>
            <a:r>
              <a:rPr lang="en-US" sz="2000" dirty="0" err="1" smtClean="0">
                <a:latin typeface="Knowledge Light" pitchFamily="34" charset="0"/>
              </a:rPr>
              <a:t>elle</a:t>
            </a:r>
            <a:r>
              <a:rPr lang="en-US" sz="2000" dirty="0" smtClean="0">
                <a:latin typeface="Knowledge Light" pitchFamily="34" charset="0"/>
              </a:rPr>
              <a:t> Web of Science en </a:t>
            </a:r>
            <a:r>
              <a:rPr lang="en-US" sz="2000" dirty="0" err="1" smtClean="0">
                <a:latin typeface="Knowledge Light" pitchFamily="34" charset="0"/>
              </a:rPr>
              <a:t>contenu</a:t>
            </a:r>
            <a:r>
              <a:rPr lang="en-US" sz="2000" dirty="0" smtClean="0">
                <a:latin typeface="Knowledge Light" pitchFamily="34" charset="0"/>
              </a:rPr>
              <a:t> nouveau ?</a:t>
            </a:r>
          </a:p>
        </p:txBody>
      </p:sp>
      <p:sp>
        <p:nvSpPr>
          <p:cNvPr id="366594" name="AutoShape 2" descr="http://upload.wikimedia.org/wikipedia/commons/0/0b/English_langu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596" name="AutoShape 4" descr="http://upload.wikimedia.org/wikipedia/commons/0/0b/English_langu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2331550032"/>
              </p:ext>
            </p:extLst>
          </p:nvPr>
        </p:nvGraphicFramePr>
        <p:xfrm>
          <a:off x="877102" y="5525921"/>
          <a:ext cx="745782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Le </a:t>
            </a:r>
            <a:r>
              <a:rPr lang="en-US" dirty="0" err="1">
                <a:latin typeface="Knowledge Bold" pitchFamily="34" charset="0"/>
              </a:rPr>
              <a:t>p</a:t>
            </a:r>
            <a:r>
              <a:rPr lang="en-US" dirty="0" err="1" smtClean="0">
                <a:latin typeface="Knowledge Bold" pitchFamily="34" charset="0"/>
              </a:rPr>
              <a:t>rocessus</a:t>
            </a:r>
            <a:r>
              <a:rPr lang="en-US" dirty="0" smtClean="0">
                <a:latin typeface="Knowledge Bold" pitchFamily="34" charset="0"/>
              </a:rPr>
              <a:t> de </a:t>
            </a:r>
            <a:r>
              <a:rPr lang="en-US" dirty="0" err="1" smtClean="0">
                <a:latin typeface="Knowledge Bold" pitchFamily="34" charset="0"/>
              </a:rPr>
              <a:t>sélection</a:t>
            </a:r>
            <a:r>
              <a:rPr lang="en-US" dirty="0" smtClean="0">
                <a:latin typeface="Knowledge Bold" pitchFamily="34" charset="0"/>
              </a:rPr>
              <a:t> de la revue:</a:t>
            </a:r>
            <a:br>
              <a:rPr lang="en-US" dirty="0" smtClean="0">
                <a:latin typeface="Knowledge Bold" pitchFamily="34" charset="0"/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Diversit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é internationale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9"/>
            <a:ext cx="1819275" cy="1162057"/>
          </a:xfrm>
          <a:prstGeom prst="homePlate">
            <a:avLst>
              <a:gd name="adj" fmla="val 50042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Normes d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’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éditions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8"/>
            <a:ext cx="1824037" cy="1162056"/>
          </a:xfrm>
          <a:prstGeom prst="homePlate">
            <a:avLst>
              <a:gd name="adj" fmla="val 4996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Contenu rédactionnel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728348"/>
            <a:ext cx="1809751" cy="1181106"/>
          </a:xfrm>
          <a:prstGeom prst="homePlate">
            <a:avLst>
              <a:gd name="adj" fmla="val 3190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Diversité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771210"/>
            <a:ext cx="1744663" cy="1138244"/>
          </a:xfrm>
          <a:prstGeom prst="homePlate">
            <a:avLst>
              <a:gd name="adj" fmla="val 49906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2472623" y="3680299"/>
            <a:ext cx="534768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La revue </a:t>
            </a:r>
            <a:r>
              <a:rPr lang="en-US" sz="2000" dirty="0" err="1" smtClean="0">
                <a:latin typeface="Knowledge Light" pitchFamily="34" charset="0"/>
              </a:rPr>
              <a:t>s’adresse</a:t>
            </a:r>
            <a:r>
              <a:rPr lang="en-US" sz="2000" dirty="0" smtClean="0">
                <a:latin typeface="Knowledge Light" pitchFamily="34" charset="0"/>
              </a:rPr>
              <a:t>-t-</a:t>
            </a:r>
            <a:r>
              <a:rPr lang="en-US" sz="2000" dirty="0" err="1" smtClean="0">
                <a:latin typeface="Knowledge Light" pitchFamily="34" charset="0"/>
              </a:rPr>
              <a:t>elle</a:t>
            </a:r>
            <a:r>
              <a:rPr lang="en-US" sz="2000" dirty="0" smtClean="0">
                <a:latin typeface="Knowledge Light" pitchFamily="34" charset="0"/>
              </a:rPr>
              <a:t> </a:t>
            </a:r>
            <a:r>
              <a:rPr lang="fr-FR" sz="2000" dirty="0" smtClean="0">
                <a:latin typeface="Knowledge Light" pitchFamily="34" charset="0"/>
              </a:rPr>
              <a:t>à un auditoire international ou régional</a:t>
            </a:r>
            <a:r>
              <a:rPr lang="en-US" sz="2000" dirty="0" smtClean="0">
                <a:latin typeface="Knowledge Light" pitchFamily="34" charset="0"/>
              </a:rPr>
              <a:t>?</a:t>
            </a: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Les auteurs, les </a:t>
            </a:r>
            <a:r>
              <a:rPr lang="en-US" sz="2000" dirty="0" err="1" smtClean="0">
                <a:latin typeface="Knowledge Light" pitchFamily="34" charset="0"/>
              </a:rPr>
              <a:t>rédacteurs</a:t>
            </a:r>
            <a:r>
              <a:rPr lang="en-US" sz="2000" dirty="0" smtClean="0">
                <a:latin typeface="Knowledge Light" pitchFamily="34" charset="0"/>
              </a:rPr>
              <a:t>, et les </a:t>
            </a:r>
            <a:r>
              <a:rPr lang="en-US" sz="2000" dirty="0" err="1" smtClean="0">
                <a:latin typeface="Knowledge Light" pitchFamily="34" charset="0"/>
              </a:rPr>
              <a:t>membres</a:t>
            </a:r>
            <a:r>
              <a:rPr lang="en-US" sz="2000" dirty="0" smtClean="0">
                <a:latin typeface="Knowledge Light" pitchFamily="34" charset="0"/>
              </a:rPr>
              <a:t> du </a:t>
            </a:r>
            <a:r>
              <a:rPr lang="en-US" sz="2000" dirty="0" err="1" smtClean="0">
                <a:latin typeface="Knowledge Light" pitchFamily="34" charset="0"/>
              </a:rPr>
              <a:t>conseil</a:t>
            </a:r>
            <a:r>
              <a:rPr lang="en-US" sz="2000" dirty="0" smtClean="0">
                <a:latin typeface="Knowledge Light" pitchFamily="34" charset="0"/>
              </a:rPr>
              <a:t> </a:t>
            </a:r>
            <a:r>
              <a:rPr lang="en-US" sz="2000" dirty="0" err="1" smtClean="0">
                <a:latin typeface="Knowledge Light" pitchFamily="34" charset="0"/>
              </a:rPr>
              <a:t>consultatif</a:t>
            </a:r>
            <a:r>
              <a:rPr lang="en-US" sz="2000" dirty="0" smtClean="0">
                <a:latin typeface="Knowledge Light" pitchFamily="34" charset="0"/>
              </a:rPr>
              <a:t> de </a:t>
            </a:r>
            <a:r>
              <a:rPr lang="en-US" sz="2000" dirty="0" err="1" smtClean="0">
                <a:latin typeface="Knowledge Light" pitchFamily="34" charset="0"/>
              </a:rPr>
              <a:t>rédaction</a:t>
            </a:r>
            <a:r>
              <a:rPr lang="en-US" sz="2000" dirty="0" smtClean="0">
                <a:latin typeface="Knowledge Light" pitchFamily="34" charset="0"/>
              </a:rPr>
              <a:t> </a:t>
            </a:r>
            <a:r>
              <a:rPr lang="en-US" sz="2000" dirty="0" err="1" smtClean="0">
                <a:latin typeface="Knowledge Light" pitchFamily="34" charset="0"/>
              </a:rPr>
              <a:t>représentent-ils</a:t>
            </a:r>
            <a:r>
              <a:rPr lang="en-US" sz="2000" dirty="0" smtClean="0">
                <a:latin typeface="Knowledge Light" pitchFamily="34" charset="0"/>
              </a:rPr>
              <a:t> la </a:t>
            </a:r>
            <a:r>
              <a:rPr lang="en-US" sz="2000" dirty="0" err="1" smtClean="0">
                <a:latin typeface="Knowledge Light" pitchFamily="34" charset="0"/>
              </a:rPr>
              <a:t>communaut</a:t>
            </a:r>
            <a:r>
              <a:rPr lang="fr-FR" sz="2000" dirty="0" smtClean="0">
                <a:latin typeface="Knowledge Light" pitchFamily="34" charset="0"/>
              </a:rPr>
              <a:t>é internationale des chercheurs</a:t>
            </a:r>
            <a:r>
              <a:rPr lang="en-US" sz="2000" dirty="0" smtClean="0">
                <a:latin typeface="Knowledge Light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28" y="2592385"/>
            <a:ext cx="5317003" cy="16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8400" y="1672046"/>
            <a:ext cx="5738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Knowledge Regular" pitchFamily="34" charset="0"/>
              </a:rPr>
              <a:t>Publication Name=(Clinical Infectious Diseases )</a:t>
            </a:r>
          </a:p>
          <a:p>
            <a:r>
              <a:rPr lang="en-US" sz="1800" dirty="0" smtClean="0">
                <a:latin typeface="Knowledge Regular" pitchFamily="34" charset="0"/>
              </a:rPr>
              <a:t>Impact Factor (2012) : 9.374</a:t>
            </a:r>
          </a:p>
          <a:p>
            <a:endParaRPr lang="en-US" sz="1800" dirty="0" smtClean="0">
              <a:latin typeface="Knowledge Regular" pitchFamily="34" charset="0"/>
            </a:endParaRPr>
          </a:p>
        </p:txBody>
      </p:sp>
      <p:sp>
        <p:nvSpPr>
          <p:cNvPr id="522244" name="AutoShape 4" descr="Impact Trend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2246" name="AutoShape 6" descr="Impact Trend Gra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005276" y="188695"/>
          <a:ext cx="3051640" cy="10699623"/>
        </p:xfrm>
        <a:graphic>
          <a:graphicData uri="http://schemas.openxmlformats.org/drawingml/2006/table">
            <a:tbl>
              <a:tblPr/>
              <a:tblGrid>
                <a:gridCol w="3051640"/>
              </a:tblGrid>
              <a:tr h="28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49382A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EDITORIAL ADVISORY BOARD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Anucha Apisarnthanarak, Pratumthani, Thailand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Roberto Badaro, Salvador, Brazil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Carol J. Baker, Houston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Fernando Baquero, Madrid, Spain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John G. Bartlett, Baltimore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Stephen G. Baum, New York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John E. Bennett, Bethesda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Emilio Bouza, Madrid, Spain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Yehuda Carmeli, Tel Aviv, Israel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G. Ralph Corey, Durham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Erika M.C. D'Agata, Boston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Silvano Esposito, Naples, Italy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Javier Garau, Barcelona, Spain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Jose M. Gatell, Barcelona, Spain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M. Lindsay Grayson, Melbourne, Australia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James G. Hakim, Harare, Zimbabwe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Carol A. Kauffman, Ann Arbor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Keith P. Klugman, Atlanta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Umesh G. Lalloo, Congella, South Africa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Stephen D. Lawn, Cape Town, South Africa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Catherine Leport, Paris, France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Daniel P. Lew, Geneva, Switzerland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Lionel A. Mandell, Hamilton, Canada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Jeanne M. Marrazzo, Seattle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Thomas J. Marrie, Halifax, Canada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Daniel M. Musher, Houston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Carl Erik Nord, Stockholm, Sweden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Timothy Peto, Oxford, England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Didier Raoult, Marseille, France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Guillermo M. Ruiz-Palacios, Tlalpan, Mexico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Marisela Silva, Caracas, Venezuela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Vincent Soriano, Madrid, Spain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Soumya Swaminathan, Chennai, India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Joseph M. Vinetz, La Jolla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Gui-Qiang Wang, Beijing, China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Andreas F. Widmer, Basel, Switzerland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Kwok-yung Yuen, Hong Kong, China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Anita K. M. Zaidi, Karachi, Pakistan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816D5B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Abigail D. Zuger, New York</a:t>
                      </a:r>
                      <a:endParaRPr lang="en-US" sz="9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225" marR="36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139364" y="4727091"/>
            <a:ext cx="4109971" cy="1241940"/>
            <a:chOff x="1052280" y="5210626"/>
            <a:chExt cx="4109969" cy="1241940"/>
          </a:xfrm>
        </p:grpSpPr>
        <p:grpSp>
          <p:nvGrpSpPr>
            <p:cNvPr id="22" name="Group 21"/>
            <p:cNvGrpSpPr/>
            <p:nvPr/>
          </p:nvGrpSpPr>
          <p:grpSpPr>
            <a:xfrm>
              <a:off x="1052280" y="5210626"/>
              <a:ext cx="4109969" cy="923330"/>
              <a:chOff x="689426" y="5079999"/>
              <a:chExt cx="4109969" cy="92333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89426" y="5079999"/>
                <a:ext cx="12554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buFontTx/>
                  <a:buNone/>
                </a:pPr>
                <a:r>
                  <a:rPr lang="en-US" sz="5400" dirty="0" smtClean="0">
                    <a:solidFill>
                      <a:schemeClr val="tx2"/>
                    </a:solidFill>
                    <a:latin typeface="Knowledge Bold" pitchFamily="34" charset="0"/>
                  </a:rPr>
                  <a:t>159</a:t>
                </a:r>
                <a:r>
                  <a:rPr lang="en-US" sz="3600" dirty="0" smtClean="0">
                    <a:solidFill>
                      <a:schemeClr val="tx2"/>
                    </a:solidFill>
                    <a:latin typeface="Knowledge Bold" pitchFamily="34" charset="0"/>
                  </a:rPr>
                  <a:t> </a:t>
                </a:r>
                <a:endParaRPr lang="en-US" sz="3200" dirty="0" smtClean="0">
                  <a:solidFill>
                    <a:schemeClr val="tx2"/>
                  </a:solidFill>
                  <a:latin typeface="Knowledge Bold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856796" y="5114052"/>
                <a:ext cx="294259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  <a:latin typeface="Knowledge Regular" pitchFamily="34" charset="0"/>
                  </a:rPr>
                  <a:t>Countries / territories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tx2"/>
                    </a:solidFill>
                    <a:latin typeface="Knowledge Regular" pitchFamily="34" charset="0"/>
                  </a:rPr>
                  <a:t>represented 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146628" y="6052456"/>
              <a:ext cx="34205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Knowledge Light" pitchFamily="34" charset="0"/>
                </a:rPr>
                <a:t>in article level (Web of Science)</a:t>
              </a:r>
              <a:endParaRPr lang="en-US" sz="2000" dirty="0">
                <a:solidFill>
                  <a:schemeClr val="tx2"/>
                </a:solidFill>
                <a:latin typeface="Knowledge Light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4462" y="88659"/>
            <a:ext cx="5699051" cy="164352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05000"/>
              </a:lnSpc>
            </a:pP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Les auteurs, les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rédacteurs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, les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membres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du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conseil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consultatif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rédaction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representent-ils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la 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communaut</a:t>
            </a:r>
            <a:r>
              <a:rPr lang="fr-FR" dirty="0" smtClean="0">
                <a:solidFill>
                  <a:schemeClr val="bg1"/>
                </a:solidFill>
                <a:latin typeface="Knowledge Regular" pitchFamily="34" charset="0"/>
              </a:rPr>
              <a:t>é internationale de chercheurs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67179" y="6419143"/>
            <a:ext cx="355126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Knowledge Light" pitchFamily="34" charset="0"/>
              </a:rPr>
              <a:t>Source: http://cid.oxfordjournals.org (as of 18 October 2013)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Knowledge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3256" y="6401421"/>
            <a:ext cx="39269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Knowledge Light" pitchFamily="34" charset="0"/>
              </a:rPr>
              <a:t>Source: Thomson Reuters  Web of Science (as of 18 October 2013)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Knowledge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Le </a:t>
            </a:r>
            <a:r>
              <a:rPr lang="en-US" dirty="0" err="1" smtClean="0">
                <a:latin typeface="Knowledge Bold" pitchFamily="34" charset="0"/>
              </a:rPr>
              <a:t>processus</a:t>
            </a:r>
            <a:r>
              <a:rPr lang="en-US" dirty="0" smtClean="0">
                <a:latin typeface="Knowledge Bold" pitchFamily="34" charset="0"/>
              </a:rPr>
              <a:t> de </a:t>
            </a:r>
            <a:r>
              <a:rPr lang="en-US" dirty="0" err="1" smtClean="0">
                <a:latin typeface="Knowledge Bold" pitchFamily="34" charset="0"/>
              </a:rPr>
              <a:t>sélection</a:t>
            </a:r>
            <a:r>
              <a:rPr lang="en-US" dirty="0" smtClean="0">
                <a:latin typeface="Knowledge Bold" pitchFamily="34" charset="0"/>
              </a:rPr>
              <a:t> des revues:</a:t>
            </a:r>
            <a:br>
              <a:rPr lang="en-US" dirty="0" smtClean="0">
                <a:latin typeface="Knowledge Bold" pitchFamily="34" charset="0"/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Analyse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citations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9"/>
            <a:ext cx="1819275" cy="1181095"/>
          </a:xfrm>
          <a:prstGeom prst="homePlate">
            <a:avLst>
              <a:gd name="adj" fmla="val 50042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Normes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 d’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éditions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8"/>
            <a:ext cx="1824037" cy="1181094"/>
          </a:xfrm>
          <a:prstGeom prst="homePlate">
            <a:avLst>
              <a:gd name="adj" fmla="val 4996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Contenu rédactionnel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79043" y="1726752"/>
            <a:ext cx="1809751" cy="1200144"/>
          </a:xfrm>
          <a:prstGeom prst="homePlate">
            <a:avLst>
              <a:gd name="adj" fmla="val 38415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Diversité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93823" y="1699327"/>
            <a:ext cx="1744663" cy="1229167"/>
          </a:xfrm>
          <a:prstGeom prst="homePlate">
            <a:avLst>
              <a:gd name="adj" fmla="val 49906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4679043" y="3001425"/>
            <a:ext cx="399390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u="sng" dirty="0" smtClean="0">
                <a:solidFill>
                  <a:schemeClr val="tx2"/>
                </a:solidFill>
                <a:latin typeface="Calibri" pitchFamily="34" charset="0"/>
              </a:rPr>
              <a:t>Revues nouvelles</a:t>
            </a:r>
            <a:endParaRPr lang="en-US" sz="2000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37200" lvl="1" indent="-180000">
              <a:spcBef>
                <a:spcPct val="50000"/>
              </a:spcBef>
            </a:pPr>
            <a:r>
              <a:rPr lang="en-US" sz="2000" dirty="0" smtClean="0">
                <a:latin typeface="Calibri" pitchFamily="34" charset="0"/>
              </a:rPr>
              <a:t>-  Citations à des contributions </a:t>
            </a:r>
            <a:r>
              <a:rPr lang="en-US" sz="2000" dirty="0" err="1" smtClean="0">
                <a:latin typeface="Calibri" pitchFamily="34" charset="0"/>
              </a:rPr>
              <a:t>précédentes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d’auteurs</a:t>
            </a:r>
            <a:r>
              <a:rPr lang="en-US" sz="2000" dirty="0" smtClean="0">
                <a:latin typeface="Calibri" pitchFamily="34" charset="0"/>
              </a:rPr>
              <a:t> et de r</a:t>
            </a:r>
            <a:r>
              <a:rPr lang="fr-FR" sz="2000" dirty="0" err="1" smtClean="0">
                <a:latin typeface="Calibri" pitchFamily="34" charset="0"/>
              </a:rPr>
              <a:t>édacteurs</a:t>
            </a:r>
            <a:endParaRPr lang="en-US" sz="2000" dirty="0" smtClean="0">
              <a:latin typeface="Calibri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u="sng" dirty="0" smtClean="0">
                <a:solidFill>
                  <a:schemeClr val="tx2"/>
                </a:solidFill>
                <a:latin typeface="Calibri" pitchFamily="34" charset="0"/>
              </a:rPr>
              <a:t>Revues déjà établies</a:t>
            </a:r>
            <a:endParaRPr lang="en-US" sz="2000" u="sng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637200" lvl="1" indent="-180000">
              <a:spcBef>
                <a:spcPct val="50000"/>
              </a:spcBef>
            </a:pPr>
            <a:r>
              <a:rPr lang="en-US" sz="2000" dirty="0" smtClean="0">
                <a:latin typeface="Calibri" pitchFamily="34" charset="0"/>
              </a:rPr>
              <a:t>- </a:t>
            </a:r>
            <a:r>
              <a:rPr lang="en-US" sz="2000" dirty="0" err="1" smtClean="0">
                <a:latin typeface="Calibri" pitchFamily="34" charset="0"/>
              </a:rPr>
              <a:t>Facteur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d’impact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estim</a:t>
            </a:r>
            <a:r>
              <a:rPr lang="fr-FR" sz="2000" dirty="0" smtClean="0">
                <a:latin typeface="Calibri" pitchFamily="34" charset="0"/>
              </a:rPr>
              <a:t>é</a:t>
            </a:r>
            <a:endParaRPr lang="en-US" sz="2000" dirty="0" smtClean="0">
              <a:latin typeface="Calibri" pitchFamily="34" charset="0"/>
            </a:endParaRPr>
          </a:p>
          <a:p>
            <a:pPr marL="637200" lvl="1" indent="-180000">
              <a:spcBef>
                <a:spcPct val="50000"/>
              </a:spcBef>
            </a:pPr>
            <a:r>
              <a:rPr lang="en-US" sz="2000" dirty="0" smtClean="0">
                <a:latin typeface="Calibri" pitchFamily="34" charset="0"/>
              </a:rPr>
              <a:t>- Comment la revue se met-</a:t>
            </a:r>
            <a:r>
              <a:rPr lang="en-US" sz="2000" dirty="0" err="1" smtClean="0">
                <a:latin typeface="Calibri" pitchFamily="34" charset="0"/>
              </a:rPr>
              <a:t>elle</a:t>
            </a:r>
            <a:r>
              <a:rPr lang="en-US" sz="2000" dirty="0" smtClean="0">
                <a:latin typeface="Calibri" pitchFamily="34" charset="0"/>
              </a:rPr>
              <a:t> en </a:t>
            </a:r>
            <a:r>
              <a:rPr lang="en-US" sz="2000" dirty="0" err="1" smtClean="0">
                <a:latin typeface="Calibri" pitchFamily="34" charset="0"/>
              </a:rPr>
              <a:t>comparaison</a:t>
            </a:r>
            <a:r>
              <a:rPr lang="en-US" sz="2000" dirty="0" smtClean="0">
                <a:latin typeface="Calibri" pitchFamily="34" charset="0"/>
              </a:rPr>
              <a:t> avec </a:t>
            </a:r>
            <a:r>
              <a:rPr lang="en-US" sz="2000" dirty="0" err="1" smtClean="0">
                <a:latin typeface="Calibri" pitchFamily="34" charset="0"/>
              </a:rPr>
              <a:t>d’autres</a:t>
            </a:r>
            <a:r>
              <a:rPr lang="en-US" sz="2000" dirty="0" smtClean="0">
                <a:latin typeface="Calibri" pitchFamily="34" charset="0"/>
              </a:rPr>
              <a:t> revues </a:t>
            </a:r>
            <a:r>
              <a:rPr lang="en-US" sz="2000" dirty="0" err="1" smtClean="0">
                <a:latin typeface="Calibri" pitchFamily="34" charset="0"/>
              </a:rPr>
              <a:t>dans</a:t>
            </a:r>
            <a:r>
              <a:rPr lang="en-US" sz="2000" dirty="0" smtClean="0">
                <a:latin typeface="Calibri" pitchFamily="34" charset="0"/>
              </a:rPr>
              <a:t> son </a:t>
            </a:r>
            <a:r>
              <a:rPr lang="en-US" sz="2000" dirty="0" err="1" smtClean="0">
                <a:latin typeface="Calibri" pitchFamily="34" charset="0"/>
              </a:rPr>
              <a:t>domaine</a:t>
            </a:r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20431265">
            <a:off x="884926" y="3678710"/>
            <a:ext cx="3874348" cy="2549236"/>
          </a:xfrm>
          <a:prstGeom prst="rightArrow">
            <a:avLst>
              <a:gd name="adj1" fmla="val 50000"/>
              <a:gd name="adj2" fmla="val 4945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Déterminer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l’importance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 et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l’influence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d’une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 revue par rapport </a:t>
            </a:r>
            <a:r>
              <a:rPr lang="fr-FR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à la littérature scientifique de sujet analogue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Knowledge Regular" pitchFamily="34" charset="0"/>
              </a:rPr>
              <a:t>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Knowledge Regular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906" name="Picture 2"/>
          <p:cNvPicPr>
            <a:picLocks noChangeAspect="1" noChangeArrowheads="1"/>
          </p:cNvPicPr>
          <p:nvPr/>
        </p:nvPicPr>
        <p:blipFill>
          <a:blip r:embed="rId3" cstate="print"/>
          <a:srcRect r="426"/>
          <a:stretch>
            <a:fillRect/>
          </a:stretch>
        </p:blipFill>
        <p:spPr bwMode="auto">
          <a:xfrm>
            <a:off x="249386" y="817429"/>
            <a:ext cx="8423137" cy="572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4" y="627786"/>
            <a:ext cx="8811491" cy="60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41575" y="286242"/>
            <a:ext cx="6979143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La revue a-t-</a:t>
            </a:r>
            <a:r>
              <a:rPr lang="en-US" dirty="0" err="1" smtClean="0">
                <a:solidFill>
                  <a:schemeClr val="bg1"/>
                </a:solidFill>
                <a:latin typeface="Knowledge Regular" pitchFamily="34" charset="0"/>
              </a:rPr>
              <a:t>elle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Knowledge Regular" pitchFamily="34" charset="0"/>
              </a:rPr>
              <a:t>été citée dans le Web of Science</a:t>
            </a:r>
            <a:r>
              <a:rPr lang="en-US" dirty="0" smtClean="0">
                <a:solidFill>
                  <a:schemeClr val="bg1"/>
                </a:solidFill>
                <a:latin typeface="Knowledge Regular" pitchFamily="34" charset="0"/>
              </a:rPr>
              <a:t>?</a:t>
            </a:r>
            <a:endParaRPr lang="en-US" dirty="0">
              <a:solidFill>
                <a:schemeClr val="bg1"/>
              </a:solidFill>
              <a:latin typeface="Knowledge Regular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501651" y="1546958"/>
            <a:ext cx="8175625" cy="6318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182880" bIns="0" anchor="ctr"/>
          <a:lstStyle/>
          <a:p>
            <a:endParaRPr lang="en-US" dirty="0"/>
          </a:p>
        </p:txBody>
      </p:sp>
      <p:sp>
        <p:nvSpPr>
          <p:cNvPr id="205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6BEEB0-42EA-48FF-BF35-526392C3DBCE}" type="slidenum">
              <a:rPr lang="en-US" smtClean="0">
                <a:latin typeface="Knowledge Light" pitchFamily="34" charset="0"/>
              </a:rPr>
              <a:pPr/>
              <a:t>15</a:t>
            </a:fld>
            <a:endParaRPr lang="en-US" dirty="0" smtClean="0">
              <a:latin typeface="Knowledge Light" pitchFamily="34" charset="0"/>
            </a:endParaRPr>
          </a:p>
        </p:txBody>
      </p:sp>
      <p:sp>
        <p:nvSpPr>
          <p:cNvPr id="2053" name="Text Box 62"/>
          <p:cNvSpPr txBox="1">
            <a:spLocks noChangeArrowheads="1"/>
          </p:cNvSpPr>
          <p:nvPr/>
        </p:nvSpPr>
        <p:spPr bwMode="auto">
          <a:xfrm>
            <a:off x="414339" y="5279165"/>
            <a:ext cx="2557463" cy="297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1110" tIns="25556" rIns="51110" bIns="25556">
            <a:spAutoFit/>
          </a:bodyPr>
          <a:lstStyle/>
          <a:p>
            <a:pPr algn="ctr" eaLnBrk="0" hangingPunct="0"/>
            <a:r>
              <a:rPr lang="en-US" sz="1600" b="1" dirty="0" err="1" smtClean="0">
                <a:solidFill>
                  <a:schemeClr val="tx2"/>
                </a:solidFill>
                <a:latin typeface="Knowledge Light" pitchFamily="34" charset="0"/>
              </a:rPr>
              <a:t>Facteur</a:t>
            </a:r>
            <a:r>
              <a:rPr lang="en-US" sz="1600" b="1" dirty="0" smtClean="0">
                <a:solidFill>
                  <a:schemeClr val="tx2"/>
                </a:solidFill>
                <a:latin typeface="Knowledge Light" pitchFamily="34" charset="0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Knowledge Light" pitchFamily="34" charset="0"/>
              </a:rPr>
              <a:t>d’impact</a:t>
            </a:r>
            <a:r>
              <a:rPr lang="en-US" sz="1600" b="1" dirty="0" smtClean="0">
                <a:solidFill>
                  <a:schemeClr val="tx2"/>
                </a:solidFill>
                <a:latin typeface="Knowledge Light" pitchFamily="34" charset="0"/>
              </a:rPr>
              <a:t> </a:t>
            </a:r>
            <a:r>
              <a:rPr lang="en-US" sz="1600" b="1" dirty="0">
                <a:solidFill>
                  <a:schemeClr val="tx2"/>
                </a:solidFill>
                <a:latin typeface="Knowledge Light" pitchFamily="34" charset="0"/>
              </a:rPr>
              <a:t>(</a:t>
            </a:r>
            <a:r>
              <a:rPr lang="en-US" sz="1600" b="1" dirty="0" smtClean="0">
                <a:solidFill>
                  <a:schemeClr val="tx2"/>
                </a:solidFill>
                <a:latin typeface="Knowledge Light" pitchFamily="34" charset="0"/>
              </a:rPr>
              <a:t>2012) </a:t>
            </a:r>
            <a:r>
              <a:rPr lang="en-US" sz="1600" b="1" dirty="0">
                <a:latin typeface="Knowledge Light" pitchFamily="34" charset="0"/>
              </a:rPr>
              <a:t>=</a:t>
            </a:r>
            <a:endParaRPr lang="en-US" sz="1600" dirty="0">
              <a:latin typeface="Knowledge Light" pitchFamily="34" charset="0"/>
            </a:endParaRPr>
          </a:p>
        </p:txBody>
      </p:sp>
      <p:sp>
        <p:nvSpPr>
          <p:cNvPr id="2054" name="Text Box 63"/>
          <p:cNvSpPr txBox="1">
            <a:spLocks noChangeArrowheads="1"/>
          </p:cNvSpPr>
          <p:nvPr/>
        </p:nvSpPr>
        <p:spPr bwMode="auto">
          <a:xfrm>
            <a:off x="3124198" y="5056915"/>
            <a:ext cx="4572001" cy="297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1110" tIns="25556" rIns="51110" bIns="25556">
            <a:spAutoFit/>
          </a:bodyPr>
          <a:lstStyle/>
          <a:p>
            <a:pPr eaLnBrk="0" hangingPunct="0"/>
            <a:r>
              <a:rPr lang="en-US" sz="1600" b="1" dirty="0" smtClean="0">
                <a:latin typeface="Knowledge Light" pitchFamily="34" charset="0"/>
              </a:rPr>
              <a:t>Citations en 2012 </a:t>
            </a:r>
            <a:r>
              <a:rPr lang="fr-FR" sz="1600" b="1" dirty="0" smtClean="0">
                <a:latin typeface="Knowledge Light" pitchFamily="34" charset="0"/>
              </a:rPr>
              <a:t>à des articles de </a:t>
            </a:r>
            <a:r>
              <a:rPr lang="en-US" sz="1600" b="1" dirty="0" smtClean="0">
                <a:latin typeface="Knowledge Light" pitchFamily="34" charset="0"/>
              </a:rPr>
              <a:t>2010 et de 2011</a:t>
            </a:r>
            <a:endParaRPr lang="en-US" sz="1600" dirty="0">
              <a:latin typeface="Knowledge Light" pitchFamily="34" charset="0"/>
            </a:endParaRPr>
          </a:p>
        </p:txBody>
      </p:sp>
      <p:sp>
        <p:nvSpPr>
          <p:cNvPr id="2055" name="Text Box 64"/>
          <p:cNvSpPr txBox="1">
            <a:spLocks noChangeArrowheads="1"/>
          </p:cNvSpPr>
          <p:nvPr/>
        </p:nvSpPr>
        <p:spPr bwMode="auto">
          <a:xfrm>
            <a:off x="2879009" y="5468078"/>
            <a:ext cx="4391947" cy="297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1110" tIns="25556" rIns="51110" bIns="25556">
            <a:spAutoFit/>
          </a:bodyPr>
          <a:lstStyle/>
          <a:p>
            <a:pPr algn="ctr" eaLnBrk="0" hangingPunct="0"/>
            <a:r>
              <a:rPr lang="en-US" sz="1600" b="1" dirty="0" smtClean="0">
                <a:latin typeface="Knowledge Light" pitchFamily="34" charset="0"/>
              </a:rPr>
              <a:t>Articles </a:t>
            </a:r>
            <a:r>
              <a:rPr lang="en-US" sz="1600" b="1" dirty="0" err="1" smtClean="0">
                <a:latin typeface="Knowledge Light" pitchFamily="34" charset="0"/>
              </a:rPr>
              <a:t>publi</a:t>
            </a:r>
            <a:r>
              <a:rPr lang="fr-FR" sz="1600" b="1" dirty="0" err="1" smtClean="0">
                <a:latin typeface="Knowledge Light" pitchFamily="34" charset="0"/>
              </a:rPr>
              <a:t>és</a:t>
            </a:r>
            <a:r>
              <a:rPr lang="fr-FR" sz="1600" b="1" dirty="0" smtClean="0">
                <a:latin typeface="Knowledge Light" pitchFamily="34" charset="0"/>
              </a:rPr>
              <a:t> en </a:t>
            </a:r>
            <a:r>
              <a:rPr lang="en-US" sz="1600" b="1" dirty="0" smtClean="0">
                <a:latin typeface="Knowledge Light" pitchFamily="34" charset="0"/>
              </a:rPr>
              <a:t>2010 et 2011</a:t>
            </a:r>
            <a:endParaRPr lang="en-US" sz="1600" dirty="0">
              <a:latin typeface="Knowledge Light" pitchFamily="34" charset="0"/>
            </a:endParaRPr>
          </a:p>
        </p:txBody>
      </p:sp>
      <p:sp>
        <p:nvSpPr>
          <p:cNvPr id="2056" name="Line 65"/>
          <p:cNvSpPr>
            <a:spLocks noChangeShapeType="1"/>
          </p:cNvSpPr>
          <p:nvPr/>
        </p:nvSpPr>
        <p:spPr bwMode="auto">
          <a:xfrm flipV="1">
            <a:off x="3071267" y="5428081"/>
            <a:ext cx="455184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51110" tIns="25556" rIns="51110" bIns="25556" anchor="ctr">
            <a:spAutoFit/>
          </a:bodyPr>
          <a:lstStyle/>
          <a:p>
            <a:endParaRPr lang="en-US" dirty="0">
              <a:latin typeface="Knowledge Light" pitchFamily="34" charset="0"/>
            </a:endParaRPr>
          </a:p>
        </p:txBody>
      </p:sp>
      <p:sp>
        <p:nvSpPr>
          <p:cNvPr id="2057" name="Text Box 66"/>
          <p:cNvSpPr txBox="1">
            <a:spLocks noChangeArrowheads="1"/>
          </p:cNvSpPr>
          <p:nvPr/>
        </p:nvSpPr>
        <p:spPr bwMode="auto">
          <a:xfrm>
            <a:off x="831272" y="5971897"/>
            <a:ext cx="6580909" cy="544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51110" tIns="25556" rIns="51110" bIns="25556">
            <a:spAutoFit/>
          </a:bodyPr>
          <a:lstStyle/>
          <a:p>
            <a:pPr algn="ctr" eaLnBrk="0" hangingPunct="0"/>
            <a:r>
              <a:rPr lang="en-US" sz="1600" dirty="0" smtClean="0">
                <a:latin typeface="Knowledge Light" pitchFamily="34" charset="0"/>
              </a:rPr>
              <a:t>Le </a:t>
            </a:r>
            <a:r>
              <a:rPr lang="en-US" sz="1600" dirty="0" err="1" smtClean="0">
                <a:latin typeface="Knowledge Light" pitchFamily="34" charset="0"/>
              </a:rPr>
              <a:t>taux</a:t>
            </a:r>
            <a:r>
              <a:rPr lang="en-US" sz="1600" dirty="0" smtClean="0">
                <a:latin typeface="Knowledge Light" pitchFamily="34" charset="0"/>
              </a:rPr>
              <a:t> </a:t>
            </a:r>
            <a:r>
              <a:rPr lang="en-US" sz="1600" dirty="0" err="1" smtClean="0">
                <a:latin typeface="Knowledge Light" pitchFamily="34" charset="0"/>
              </a:rPr>
              <a:t>moyen</a:t>
            </a:r>
            <a:r>
              <a:rPr lang="en-US" sz="1600" dirty="0" smtClean="0">
                <a:latin typeface="Knowledge Light" pitchFamily="34" charset="0"/>
              </a:rPr>
              <a:t> de citations </a:t>
            </a:r>
            <a:r>
              <a:rPr lang="fr-FR" sz="1600" dirty="0" smtClean="0">
                <a:latin typeface="Knowledge Light" pitchFamily="34" charset="0"/>
              </a:rPr>
              <a:t>à des articles publiés pendant les deux années précédentes</a:t>
            </a:r>
            <a:endParaRPr lang="en-US" sz="1600" dirty="0">
              <a:latin typeface="Knowledge Light" pitchFamily="34" charset="0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304800" y="942120"/>
            <a:ext cx="8305800" cy="3810000"/>
            <a:chOff x="304800" y="609600"/>
            <a:chExt cx="8305800" cy="3810000"/>
          </a:xfrm>
        </p:grpSpPr>
        <p:sp>
          <p:nvSpPr>
            <p:cNvPr id="2059" name="Rectangle 68"/>
            <p:cNvSpPr>
              <a:spLocks noChangeArrowheads="1"/>
            </p:cNvSpPr>
            <p:nvPr/>
          </p:nvSpPr>
          <p:spPr bwMode="auto">
            <a:xfrm>
              <a:off x="349250" y="1062038"/>
              <a:ext cx="8175625" cy="6318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182880" bIns="0" anchor="ctr"/>
            <a:lstStyle/>
            <a:p>
              <a:endParaRPr lang="en-US" dirty="0"/>
            </a:p>
          </p:txBody>
        </p:sp>
        <p:sp>
          <p:nvSpPr>
            <p:cNvPr id="2060" name="Rectangle 2"/>
            <p:cNvSpPr>
              <a:spLocks noChangeArrowheads="1"/>
            </p:cNvSpPr>
            <p:nvPr/>
          </p:nvSpPr>
          <p:spPr bwMode="auto">
            <a:xfrm>
              <a:off x="1676400" y="914400"/>
              <a:ext cx="1295400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aphicFrame>
          <p:nvGraphicFramePr>
            <p:cNvPr id="2050" name="Object 3"/>
            <p:cNvGraphicFramePr>
              <a:graphicFrameLocks noChangeAspect="1"/>
            </p:cNvGraphicFramePr>
            <p:nvPr/>
          </p:nvGraphicFramePr>
          <p:xfrm>
            <a:off x="5867400" y="1447800"/>
            <a:ext cx="712788" cy="838200"/>
          </p:xfrm>
          <a:graphic>
            <a:graphicData uri="http://schemas.openxmlformats.org/presentationml/2006/ole">
              <p:oleObj spid="_x0000_s1156" name="VISIO" r:id="rId4" imgW="2060448" imgH="2424684" progId="">
                <p:embed/>
              </p:oleObj>
            </a:graphicData>
          </a:graphic>
        </p:graphicFrame>
        <p:sp>
          <p:nvSpPr>
            <p:cNvPr id="2061" name="Text Box 4"/>
            <p:cNvSpPr txBox="1">
              <a:spLocks noChangeArrowheads="1"/>
            </p:cNvSpPr>
            <p:nvPr/>
          </p:nvSpPr>
          <p:spPr bwMode="auto">
            <a:xfrm>
              <a:off x="5715000" y="11430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/>
                <a:t>2012</a:t>
              </a:r>
              <a:endParaRPr lang="en-US" sz="1800" b="1" dirty="0"/>
            </a:p>
          </p:txBody>
        </p:sp>
        <p:sp>
          <p:nvSpPr>
            <p:cNvPr id="2062" name="Text Box 5"/>
            <p:cNvSpPr txBox="1">
              <a:spLocks noChangeArrowheads="1"/>
            </p:cNvSpPr>
            <p:nvPr/>
          </p:nvSpPr>
          <p:spPr bwMode="auto">
            <a:xfrm>
              <a:off x="4419600" y="11430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/>
                <a:t>2011</a:t>
              </a:r>
              <a:endParaRPr lang="en-US" sz="1800" b="1" dirty="0"/>
            </a:p>
          </p:txBody>
        </p:sp>
        <p:sp>
          <p:nvSpPr>
            <p:cNvPr id="2063" name="Text Box 6"/>
            <p:cNvSpPr txBox="1">
              <a:spLocks noChangeArrowheads="1"/>
            </p:cNvSpPr>
            <p:nvPr/>
          </p:nvSpPr>
          <p:spPr bwMode="auto">
            <a:xfrm>
              <a:off x="3124200" y="115728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/>
                <a:t>2010</a:t>
              </a:r>
              <a:endParaRPr lang="en-US" sz="1800" b="1" dirty="0"/>
            </a:p>
          </p:txBody>
        </p:sp>
        <p:graphicFrame>
          <p:nvGraphicFramePr>
            <p:cNvPr id="2051" name="Object 7"/>
            <p:cNvGraphicFramePr>
              <a:graphicFrameLocks noChangeAspect="1"/>
            </p:cNvGraphicFramePr>
            <p:nvPr/>
          </p:nvGraphicFramePr>
          <p:xfrm>
            <a:off x="304800" y="3429000"/>
            <a:ext cx="454025" cy="533400"/>
          </p:xfrm>
          <a:graphic>
            <a:graphicData uri="http://schemas.openxmlformats.org/presentationml/2006/ole">
              <p:oleObj spid="_x0000_s1157" name="VISIO" r:id="rId5" imgW="2060448" imgH="2424684" progId="">
                <p:embed/>
              </p:oleObj>
            </a:graphicData>
          </a:graphic>
        </p:graphicFrame>
        <p:sp>
          <p:nvSpPr>
            <p:cNvPr id="2064" name="Text Box 8"/>
            <p:cNvSpPr txBox="1">
              <a:spLocks noChangeArrowheads="1"/>
            </p:cNvSpPr>
            <p:nvPr/>
          </p:nvSpPr>
          <p:spPr bwMode="auto">
            <a:xfrm>
              <a:off x="609600" y="3513138"/>
              <a:ext cx="3886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Article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scientifique</a:t>
              </a:r>
              <a:r>
                <a:rPr lang="en-US" sz="1800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– </a:t>
              </a:r>
              <a:r>
                <a:rPr lang="en-US" sz="1800" dirty="0" err="1" smtClean="0">
                  <a:solidFill>
                    <a:srgbClr val="0000FF"/>
                  </a:solidFill>
                </a:rPr>
                <a:t>publié</a:t>
              </a:r>
              <a:r>
                <a:rPr lang="en-US" sz="1800" dirty="0" smtClean="0">
                  <a:solidFill>
                    <a:srgbClr val="0000FF"/>
                  </a:solidFill>
                </a:rPr>
                <a:t> </a:t>
              </a:r>
              <a:r>
                <a:rPr lang="en-US" sz="1800" dirty="0">
                  <a:solidFill>
                    <a:srgbClr val="0000FF"/>
                  </a:solidFill>
                </a:rPr>
                <a:t>e</a:t>
              </a:r>
              <a:r>
                <a:rPr lang="en-US" sz="1800" dirty="0" smtClean="0">
                  <a:solidFill>
                    <a:srgbClr val="0000FF"/>
                  </a:solidFill>
                </a:rPr>
                <a:t>n 2012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  <p:pic>
          <p:nvPicPr>
            <p:cNvPr id="206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" y="3962400"/>
              <a:ext cx="393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6" name="Text Box 10"/>
            <p:cNvSpPr txBox="1">
              <a:spLocks noChangeArrowheads="1"/>
            </p:cNvSpPr>
            <p:nvPr/>
          </p:nvSpPr>
          <p:spPr bwMode="auto">
            <a:xfrm>
              <a:off x="609600" y="3976688"/>
              <a:ext cx="472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 err="1" smtClean="0">
                  <a:solidFill>
                    <a:srgbClr val="CC0000"/>
                  </a:solidFill>
                </a:rPr>
                <a:t>Référence</a:t>
              </a:r>
              <a:r>
                <a:rPr lang="en-US" sz="1800" dirty="0" smtClean="0">
                  <a:solidFill>
                    <a:srgbClr val="CC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CC0000"/>
                  </a:solidFill>
                </a:rPr>
                <a:t>citée</a:t>
              </a:r>
              <a:r>
                <a:rPr lang="en-US" sz="1800" dirty="0" smtClean="0">
                  <a:solidFill>
                    <a:srgbClr val="CC0000"/>
                  </a:solidFill>
                </a:rPr>
                <a:t> </a:t>
              </a:r>
              <a:r>
                <a:rPr lang="en-US" sz="1800" dirty="0">
                  <a:solidFill>
                    <a:srgbClr val="CC0000"/>
                  </a:solidFill>
                </a:rPr>
                <a:t>– </a:t>
              </a:r>
              <a:r>
                <a:rPr lang="en-US" sz="1800" dirty="0" err="1" smtClean="0">
                  <a:solidFill>
                    <a:srgbClr val="CC0000"/>
                  </a:solidFill>
                </a:rPr>
                <a:t>publiée</a:t>
              </a:r>
              <a:r>
                <a:rPr lang="en-US" sz="1800" dirty="0" smtClean="0">
                  <a:solidFill>
                    <a:srgbClr val="CC0000"/>
                  </a:solidFill>
                </a:rPr>
                <a:t> </a:t>
              </a:r>
              <a:r>
                <a:rPr lang="en-US" sz="1800" dirty="0">
                  <a:solidFill>
                    <a:srgbClr val="CC0000"/>
                  </a:solidFill>
                </a:rPr>
                <a:t>e</a:t>
              </a:r>
              <a:r>
                <a:rPr lang="en-US" sz="1800" dirty="0" smtClean="0">
                  <a:solidFill>
                    <a:srgbClr val="CC0000"/>
                  </a:solidFill>
                </a:rPr>
                <a:t>n 2010 </a:t>
              </a:r>
              <a:r>
                <a:rPr lang="en-US" sz="1800" dirty="0" err="1" smtClean="0">
                  <a:solidFill>
                    <a:srgbClr val="CC0000"/>
                  </a:solidFill>
                </a:rPr>
                <a:t>ou</a:t>
              </a:r>
              <a:r>
                <a:rPr lang="en-US" sz="1800" dirty="0" smtClean="0">
                  <a:solidFill>
                    <a:srgbClr val="CC0000"/>
                  </a:solidFill>
                </a:rPr>
                <a:t> 2011</a:t>
              </a:r>
              <a:endParaRPr lang="en-US" sz="1800" dirty="0">
                <a:solidFill>
                  <a:srgbClr val="CC0000"/>
                </a:solidFill>
              </a:endParaRPr>
            </a:p>
          </p:txBody>
        </p:sp>
        <p:sp>
          <p:nvSpPr>
            <p:cNvPr id="2067" name="Line 11"/>
            <p:cNvSpPr>
              <a:spLocks noChangeShapeType="1"/>
            </p:cNvSpPr>
            <p:nvPr/>
          </p:nvSpPr>
          <p:spPr bwMode="auto">
            <a:xfrm>
              <a:off x="381000" y="3296528"/>
              <a:ext cx="304800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68" name="Text Box 12"/>
            <p:cNvSpPr txBox="1">
              <a:spLocks noChangeArrowheads="1"/>
            </p:cNvSpPr>
            <p:nvPr/>
          </p:nvSpPr>
          <p:spPr bwMode="auto">
            <a:xfrm>
              <a:off x="609600" y="3124200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/>
                <a:t>Citations</a:t>
              </a:r>
            </a:p>
          </p:txBody>
        </p:sp>
        <p:sp>
          <p:nvSpPr>
            <p:cNvPr id="2069" name="Text Box 13"/>
            <p:cNvSpPr txBox="1">
              <a:spLocks noChangeArrowheads="1"/>
            </p:cNvSpPr>
            <p:nvPr/>
          </p:nvSpPr>
          <p:spPr bwMode="auto">
            <a:xfrm>
              <a:off x="6172200" y="2667000"/>
              <a:ext cx="2438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FF0000"/>
                  </a:solidFill>
                </a:rPr>
                <a:t> </a:t>
              </a:r>
              <a:r>
                <a:rPr lang="en-US" sz="1800" b="1" dirty="0" smtClean="0">
                  <a:solidFill>
                    <a:schemeClr val="tx2"/>
                  </a:solidFill>
                </a:rPr>
                <a:t>2012 </a:t>
              </a:r>
              <a:r>
                <a:rPr lang="en-US" sz="1800" b="1" dirty="0">
                  <a:solidFill>
                    <a:schemeClr val="tx2"/>
                  </a:solidFill>
                </a:rPr>
                <a:t>Impact Factor</a:t>
              </a:r>
              <a:endParaRPr lang="en-US" sz="1800" dirty="0">
                <a:solidFill>
                  <a:schemeClr val="tx2"/>
                </a:solidFill>
              </a:endParaRPr>
            </a:p>
          </p:txBody>
        </p:sp>
        <p:sp>
          <p:nvSpPr>
            <p:cNvPr id="2070" name="Line 14"/>
            <p:cNvSpPr>
              <a:spLocks noChangeShapeType="1"/>
            </p:cNvSpPr>
            <p:nvPr/>
          </p:nvSpPr>
          <p:spPr bwMode="auto">
            <a:xfrm>
              <a:off x="685800" y="914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1" name="Line 15"/>
            <p:cNvSpPr>
              <a:spLocks noChangeShapeType="1"/>
            </p:cNvSpPr>
            <p:nvPr/>
          </p:nvSpPr>
          <p:spPr bwMode="auto">
            <a:xfrm>
              <a:off x="685800" y="24384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533400" y="914400"/>
              <a:ext cx="152400" cy="1524000"/>
              <a:chOff x="5136" y="624"/>
              <a:chExt cx="96" cy="960"/>
            </a:xfrm>
          </p:grpSpPr>
          <p:sp>
            <p:nvSpPr>
              <p:cNvPr id="2105" name="Line 17"/>
              <p:cNvSpPr>
                <a:spLocks noChangeShapeType="1"/>
              </p:cNvSpPr>
              <p:nvPr/>
            </p:nvSpPr>
            <p:spPr bwMode="auto">
              <a:xfrm flipH="1">
                <a:off x="5136" y="6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5136" y="720"/>
                <a:ext cx="96" cy="192"/>
                <a:chOff x="5136" y="720"/>
                <a:chExt cx="96" cy="192"/>
              </a:xfrm>
            </p:grpSpPr>
            <p:sp>
              <p:nvSpPr>
                <p:cNvPr id="2117" name="Line 19"/>
                <p:cNvSpPr>
                  <a:spLocks noChangeShapeType="1"/>
                </p:cNvSpPr>
                <p:nvPr/>
              </p:nvSpPr>
              <p:spPr bwMode="auto">
                <a:xfrm>
                  <a:off x="5136" y="7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5136" y="8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5136" y="1104"/>
                <a:ext cx="96" cy="192"/>
                <a:chOff x="5184" y="1104"/>
                <a:chExt cx="96" cy="192"/>
              </a:xfrm>
            </p:grpSpPr>
            <p:sp>
              <p:nvSpPr>
                <p:cNvPr id="2115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5136" y="912"/>
                <a:ext cx="96" cy="192"/>
                <a:chOff x="5184" y="1104"/>
                <a:chExt cx="96" cy="192"/>
              </a:xfrm>
            </p:grpSpPr>
            <p:sp>
              <p:nvSpPr>
                <p:cNvPr id="2113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4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7" name="Group 27"/>
              <p:cNvGrpSpPr>
                <a:grpSpLocks/>
              </p:cNvGrpSpPr>
              <p:nvPr/>
            </p:nvGrpSpPr>
            <p:grpSpPr bwMode="auto">
              <a:xfrm>
                <a:off x="5136" y="1296"/>
                <a:ext cx="96" cy="192"/>
                <a:chOff x="5184" y="1104"/>
                <a:chExt cx="96" cy="192"/>
              </a:xfrm>
            </p:grpSpPr>
            <p:sp>
              <p:nvSpPr>
                <p:cNvPr id="2111" name="Line 28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110" name="Line 30"/>
              <p:cNvSpPr>
                <a:spLocks noChangeShapeType="1"/>
              </p:cNvSpPr>
              <p:nvPr/>
            </p:nvSpPr>
            <p:spPr bwMode="auto">
              <a:xfrm>
                <a:off x="5136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73" name="Text Box 31"/>
            <p:cNvSpPr txBox="1">
              <a:spLocks noChangeArrowheads="1"/>
            </p:cNvSpPr>
            <p:nvPr/>
          </p:nvSpPr>
          <p:spPr bwMode="auto">
            <a:xfrm>
              <a:off x="685800" y="1371600"/>
              <a:ext cx="838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All Previous Years</a:t>
              </a:r>
            </a:p>
          </p:txBody>
        </p:sp>
        <p:pic>
          <p:nvPicPr>
            <p:cNvPr id="2074" name="Picture 3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1524000"/>
              <a:ext cx="5905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3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2800" y="1524000"/>
              <a:ext cx="59055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76" name="AutoShape 34"/>
            <p:cNvCxnSpPr>
              <a:cxnSpLocks noChangeShapeType="1"/>
            </p:cNvCxnSpPr>
            <p:nvPr/>
          </p:nvCxnSpPr>
          <p:spPr bwMode="auto">
            <a:xfrm rot="16200000" flipV="1">
              <a:off x="5507832" y="1569243"/>
              <a:ext cx="76200" cy="1357313"/>
            </a:xfrm>
            <a:prstGeom prst="curvedConnector3">
              <a:avLst>
                <a:gd name="adj1" fmla="val -683333"/>
              </a:avLst>
            </a:prstGeom>
            <a:noFill/>
            <a:ln w="101600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cxnSp>
          <p:nvCxnSpPr>
            <p:cNvPr id="2077" name="AutoShape 35"/>
            <p:cNvCxnSpPr>
              <a:cxnSpLocks noChangeShapeType="1"/>
            </p:cNvCxnSpPr>
            <p:nvPr/>
          </p:nvCxnSpPr>
          <p:spPr bwMode="auto">
            <a:xfrm rot="16200000" flipV="1">
              <a:off x="4898232" y="959643"/>
              <a:ext cx="76200" cy="2576513"/>
            </a:xfrm>
            <a:prstGeom prst="curvedConnector3">
              <a:avLst>
                <a:gd name="adj1" fmla="val -1558333"/>
              </a:avLst>
            </a:prstGeom>
            <a:noFill/>
            <a:ln w="101600">
              <a:solidFill>
                <a:schemeClr val="tx2"/>
              </a:solidFill>
              <a:round/>
              <a:headEnd/>
              <a:tailEnd type="triangle" w="med" len="med"/>
            </a:ln>
          </p:spPr>
        </p:cxn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flipV="1">
              <a:off x="8001000" y="914400"/>
              <a:ext cx="152400" cy="1524000"/>
              <a:chOff x="5136" y="624"/>
              <a:chExt cx="96" cy="960"/>
            </a:xfrm>
          </p:grpSpPr>
          <p:sp>
            <p:nvSpPr>
              <p:cNvPr id="2091" name="Line 37"/>
              <p:cNvSpPr>
                <a:spLocks noChangeShapeType="1"/>
              </p:cNvSpPr>
              <p:nvPr/>
            </p:nvSpPr>
            <p:spPr bwMode="auto">
              <a:xfrm flipH="1">
                <a:off x="5136" y="6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5136" y="720"/>
                <a:ext cx="96" cy="192"/>
                <a:chOff x="5136" y="720"/>
                <a:chExt cx="96" cy="192"/>
              </a:xfrm>
            </p:grpSpPr>
            <p:sp>
              <p:nvSpPr>
                <p:cNvPr id="2103" name="Line 39"/>
                <p:cNvSpPr>
                  <a:spLocks noChangeShapeType="1"/>
                </p:cNvSpPr>
                <p:nvPr/>
              </p:nvSpPr>
              <p:spPr bwMode="auto">
                <a:xfrm>
                  <a:off x="5136" y="72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4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5136" y="8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5136" y="1104"/>
                <a:ext cx="96" cy="192"/>
                <a:chOff x="5184" y="1104"/>
                <a:chExt cx="96" cy="192"/>
              </a:xfrm>
            </p:grpSpPr>
            <p:sp>
              <p:nvSpPr>
                <p:cNvPr id="2101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44"/>
              <p:cNvGrpSpPr>
                <a:grpSpLocks/>
              </p:cNvGrpSpPr>
              <p:nvPr/>
            </p:nvGrpSpPr>
            <p:grpSpPr bwMode="auto">
              <a:xfrm>
                <a:off x="5136" y="912"/>
                <a:ext cx="96" cy="192"/>
                <a:chOff x="5184" y="1104"/>
                <a:chExt cx="96" cy="192"/>
              </a:xfrm>
            </p:grpSpPr>
            <p:sp>
              <p:nvSpPr>
                <p:cNvPr id="2099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2" name="Group 47"/>
              <p:cNvGrpSpPr>
                <a:grpSpLocks/>
              </p:cNvGrpSpPr>
              <p:nvPr/>
            </p:nvGrpSpPr>
            <p:grpSpPr bwMode="auto">
              <a:xfrm>
                <a:off x="5136" y="1296"/>
                <a:ext cx="96" cy="192"/>
                <a:chOff x="5184" y="1104"/>
                <a:chExt cx="96" cy="192"/>
              </a:xfrm>
            </p:grpSpPr>
            <p:sp>
              <p:nvSpPr>
                <p:cNvPr id="2097" name="Line 48"/>
                <p:cNvSpPr>
                  <a:spLocks noChangeShapeType="1"/>
                </p:cNvSpPr>
                <p:nvPr/>
              </p:nvSpPr>
              <p:spPr bwMode="auto">
                <a:xfrm flipH="1" flipV="1">
                  <a:off x="51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8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5184" y="120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096" name="Line 50"/>
              <p:cNvSpPr>
                <a:spLocks noChangeShapeType="1"/>
              </p:cNvSpPr>
              <p:nvPr/>
            </p:nvSpPr>
            <p:spPr bwMode="auto">
              <a:xfrm>
                <a:off x="5136" y="14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79" name="Rectangle 51"/>
            <p:cNvSpPr>
              <a:spLocks noChangeArrowheads="1"/>
            </p:cNvSpPr>
            <p:nvPr/>
          </p:nvSpPr>
          <p:spPr bwMode="auto">
            <a:xfrm>
              <a:off x="2971800" y="914400"/>
              <a:ext cx="1295400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0" name="Rectangle 52"/>
            <p:cNvSpPr>
              <a:spLocks noChangeArrowheads="1"/>
            </p:cNvSpPr>
            <p:nvPr/>
          </p:nvSpPr>
          <p:spPr bwMode="auto">
            <a:xfrm>
              <a:off x="4267200" y="914400"/>
              <a:ext cx="1295400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1" name="Rectangle 53"/>
            <p:cNvSpPr>
              <a:spLocks noChangeArrowheads="1"/>
            </p:cNvSpPr>
            <p:nvPr/>
          </p:nvSpPr>
          <p:spPr bwMode="auto">
            <a:xfrm>
              <a:off x="5562600" y="914400"/>
              <a:ext cx="1295400" cy="1524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3" name="Group 54"/>
            <p:cNvGrpSpPr>
              <a:grpSpLocks/>
            </p:cNvGrpSpPr>
            <p:nvPr/>
          </p:nvGrpSpPr>
          <p:grpSpPr bwMode="auto">
            <a:xfrm>
              <a:off x="6858000" y="914400"/>
              <a:ext cx="1295400" cy="1524000"/>
              <a:chOff x="4320" y="720"/>
              <a:chExt cx="393" cy="960"/>
            </a:xfrm>
          </p:grpSpPr>
          <p:sp>
            <p:nvSpPr>
              <p:cNvPr id="2089" name="Line 55"/>
              <p:cNvSpPr>
                <a:spLocks noChangeShapeType="1"/>
              </p:cNvSpPr>
              <p:nvPr/>
            </p:nvSpPr>
            <p:spPr bwMode="auto">
              <a:xfrm>
                <a:off x="4329" y="72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0" name="Line 56"/>
              <p:cNvSpPr>
                <a:spLocks noChangeShapeType="1"/>
              </p:cNvSpPr>
              <p:nvPr/>
            </p:nvSpPr>
            <p:spPr bwMode="auto">
              <a:xfrm>
                <a:off x="4320" y="1680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2083" name="Picture 5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81200" y="1533525"/>
              <a:ext cx="6477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4" name="Text Box 58"/>
            <p:cNvSpPr txBox="1">
              <a:spLocks noChangeArrowheads="1"/>
            </p:cNvSpPr>
            <p:nvPr/>
          </p:nvSpPr>
          <p:spPr bwMode="auto">
            <a:xfrm>
              <a:off x="1828800" y="1157288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/>
                <a:t>2009</a:t>
              </a:r>
              <a:endParaRPr lang="en-US" sz="1800" b="1" dirty="0"/>
            </a:p>
          </p:txBody>
        </p:sp>
        <p:pic>
          <p:nvPicPr>
            <p:cNvPr id="2085" name="Picture 5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48500" y="1524000"/>
              <a:ext cx="647700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6" name="Text Box 60"/>
            <p:cNvSpPr txBox="1">
              <a:spLocks noChangeArrowheads="1"/>
            </p:cNvSpPr>
            <p:nvPr/>
          </p:nvSpPr>
          <p:spPr bwMode="auto">
            <a:xfrm>
              <a:off x="6781800" y="1143000"/>
              <a:ext cx="99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800" b="1" dirty="0" smtClean="0"/>
                <a:t>2013</a:t>
              </a:r>
              <a:endParaRPr lang="en-US" sz="1800" b="1" dirty="0"/>
            </a:p>
          </p:txBody>
        </p:sp>
        <p:sp>
          <p:nvSpPr>
            <p:cNvPr id="2087" name="Line 61"/>
            <p:cNvSpPr>
              <a:spLocks noChangeShapeType="1"/>
            </p:cNvSpPr>
            <p:nvPr/>
          </p:nvSpPr>
          <p:spPr bwMode="auto">
            <a:xfrm flipH="1">
              <a:off x="1371600" y="762000"/>
              <a:ext cx="670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88" name="Text Box 67"/>
            <p:cNvSpPr txBox="1">
              <a:spLocks noChangeArrowheads="1"/>
            </p:cNvSpPr>
            <p:nvPr/>
          </p:nvSpPr>
          <p:spPr bwMode="auto">
            <a:xfrm>
              <a:off x="762000" y="609600"/>
              <a:ext cx="838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Time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56351" y="170240"/>
            <a:ext cx="4280325" cy="490355"/>
            <a:chOff x="-47198" y="5722201"/>
            <a:chExt cx="8129389" cy="490355"/>
          </a:xfrm>
        </p:grpSpPr>
        <p:sp>
          <p:nvSpPr>
            <p:cNvPr id="73" name="Flowchart: Manual Input 72"/>
            <p:cNvSpPr/>
            <p:nvPr/>
          </p:nvSpPr>
          <p:spPr>
            <a:xfrm>
              <a:off x="-47198" y="5745916"/>
              <a:ext cx="8129389" cy="4666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68580" y="5722201"/>
              <a:ext cx="74992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Knowledge Regular" pitchFamily="34" charset="0"/>
                </a:rPr>
                <a:t>Calcul</a:t>
              </a:r>
              <a:r>
                <a:rPr lang="en-US" dirty="0" smtClean="0">
                  <a:solidFill>
                    <a:schemeClr val="bg1"/>
                  </a:solidFill>
                  <a:latin typeface="Knowledge Regular" pitchFamily="34" charset="0"/>
                </a:rPr>
                <a:t> du </a:t>
              </a:r>
              <a:r>
                <a:rPr lang="en-US" dirty="0" err="1" smtClean="0">
                  <a:solidFill>
                    <a:schemeClr val="bg1"/>
                  </a:solidFill>
                  <a:latin typeface="Knowledge Regular" pitchFamily="34" charset="0"/>
                </a:rPr>
                <a:t>facteur</a:t>
              </a:r>
              <a:r>
                <a:rPr lang="en-US" dirty="0" smtClean="0">
                  <a:solidFill>
                    <a:schemeClr val="bg1"/>
                  </a:solidFill>
                  <a:latin typeface="Knowledge Regular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Knowledge Regular" pitchFamily="34" charset="0"/>
                </a:rPr>
                <a:t>d’impact</a:t>
              </a:r>
              <a:r>
                <a:rPr lang="en-US" dirty="0" smtClean="0">
                  <a:solidFill>
                    <a:schemeClr val="bg1"/>
                  </a:solidFill>
                  <a:latin typeface="Knowledge Regular" pitchFamily="34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6BEEB0-42EA-48FF-BF35-526392C3DBCE}" type="slidenum">
              <a:rPr lang="en-US" smtClean="0">
                <a:latin typeface="Knowledge Light" pitchFamily="34" charset="0"/>
              </a:rPr>
              <a:pPr/>
              <a:t>16</a:t>
            </a:fld>
            <a:endParaRPr lang="en-US" dirty="0" smtClean="0">
              <a:latin typeface="Knowledge Light" pitchFamily="34" charset="0"/>
            </a:endParaRPr>
          </a:p>
        </p:txBody>
      </p:sp>
      <p:grpSp>
        <p:nvGrpSpPr>
          <p:cNvPr id="14" name="Group 71"/>
          <p:cNvGrpSpPr/>
          <p:nvPr/>
        </p:nvGrpSpPr>
        <p:grpSpPr>
          <a:xfrm>
            <a:off x="4156351" y="170240"/>
            <a:ext cx="4280325" cy="490355"/>
            <a:chOff x="-47198" y="5722201"/>
            <a:chExt cx="8129389" cy="490355"/>
          </a:xfrm>
        </p:grpSpPr>
        <p:sp>
          <p:nvSpPr>
            <p:cNvPr id="73" name="Flowchart: Manual Input 72"/>
            <p:cNvSpPr/>
            <p:nvPr/>
          </p:nvSpPr>
          <p:spPr>
            <a:xfrm>
              <a:off x="-47198" y="5745916"/>
              <a:ext cx="8129389" cy="4666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68580" y="5722201"/>
              <a:ext cx="749925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Knowledge Regular" pitchFamily="34" charset="0"/>
                </a:rPr>
                <a:t>Calcul</a:t>
              </a:r>
              <a:r>
                <a:rPr lang="en-US" dirty="0" smtClean="0">
                  <a:solidFill>
                    <a:schemeClr val="bg1"/>
                  </a:solidFill>
                  <a:latin typeface="Knowledge Regular" pitchFamily="34" charset="0"/>
                </a:rPr>
                <a:t> du </a:t>
              </a:r>
              <a:r>
                <a:rPr lang="en-US" dirty="0" err="1" smtClean="0">
                  <a:solidFill>
                    <a:schemeClr val="bg1"/>
                  </a:solidFill>
                  <a:latin typeface="Knowledge Regular" pitchFamily="34" charset="0"/>
                </a:rPr>
                <a:t>facteur</a:t>
              </a:r>
              <a:r>
                <a:rPr lang="en-US" dirty="0" smtClean="0">
                  <a:solidFill>
                    <a:schemeClr val="bg1"/>
                  </a:solidFill>
                  <a:latin typeface="Knowledge Regular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Knowledge Regular" pitchFamily="34" charset="0"/>
                </a:rPr>
                <a:t>d’impact</a:t>
              </a:r>
              <a:r>
                <a:rPr lang="en-US" dirty="0" smtClean="0">
                  <a:solidFill>
                    <a:schemeClr val="bg1"/>
                  </a:solidFill>
                  <a:latin typeface="Knowledge Regular" pitchFamily="34" charset="0"/>
                </a:rPr>
                <a:t> </a:t>
              </a:r>
            </a:p>
          </p:txBody>
        </p:sp>
      </p:grpSp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03" y="1874695"/>
            <a:ext cx="6076516" cy="322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0" y="-13849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37309" y="1032303"/>
            <a:ext cx="75922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Knowledge Regular" pitchFamily="34" charset="0"/>
              </a:rPr>
              <a:t>Journal: ACADEMY OF MANAGEMENT REVIEW</a:t>
            </a:r>
          </a:p>
          <a:p>
            <a:r>
              <a:rPr lang="en-US" sz="2000" dirty="0" smtClean="0">
                <a:latin typeface="Knowledge Regular" pitchFamily="34" charset="0"/>
              </a:rPr>
              <a:t>Categories: BUSINESS / MANAGEMENT</a:t>
            </a:r>
            <a:endParaRPr lang="en-US" sz="2000" dirty="0">
              <a:latin typeface="Knowledge Regular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333829" y="1016000"/>
            <a:ext cx="7924800" cy="4891314"/>
          </a:xfrm>
          <a:prstGeom prst="rect">
            <a:avLst/>
          </a:prstGeom>
          <a:solidFill>
            <a:srgbClr val="FFFFFF">
              <a:alpha val="2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04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040" y="4160656"/>
            <a:ext cx="8493919" cy="222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0" y="-13849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568785" y="6072197"/>
            <a:ext cx="1789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Knowledge Light" pitchFamily="34" charset="0"/>
              </a:rPr>
              <a:t>Source: 2009 JCR</a:t>
            </a:r>
            <a:endParaRPr lang="en-US" sz="1600" dirty="0">
              <a:latin typeface="Knowledge Light" pitchFamily="34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800100" y="6045785"/>
            <a:ext cx="471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La revue a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été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retiréé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 du JCR 2010 </a:t>
            </a:r>
            <a:r>
              <a:rPr lang="en-US" sz="2000" b="1" dirty="0" smtClean="0">
                <a:solidFill>
                  <a:srgbClr val="FF0000"/>
                </a:solidFill>
                <a:latin typeface="Knowledge Regular Italic" pitchFamily="34" charset="0"/>
              </a:rPr>
              <a:t>  </a:t>
            </a:r>
            <a:endParaRPr lang="en-US" sz="2000" b="1" dirty="0">
              <a:solidFill>
                <a:srgbClr val="FF0000"/>
              </a:solidFill>
              <a:latin typeface="Knowledge Regular Italic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29246" y="2769185"/>
            <a:ext cx="3257556" cy="3124200"/>
            <a:chOff x="5429244" y="2769185"/>
            <a:chExt cx="3257556" cy="3124200"/>
          </a:xfrm>
        </p:grpSpPr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>
              <a:off x="5594344" y="3066048"/>
              <a:ext cx="3092456" cy="2231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Knowledge Light" pitchFamily="34" charset="0"/>
                </a:rPr>
                <a:t>Effect of Self Citations</a:t>
              </a:r>
            </a:p>
            <a:p>
              <a:pPr>
                <a:spcBef>
                  <a:spcPct val="50000"/>
                </a:spcBef>
              </a:pPr>
              <a:r>
                <a:rPr lang="en-US" sz="1600" dirty="0">
                  <a:latin typeface="Knowledge Light" pitchFamily="34" charset="0"/>
                </a:rPr>
                <a:t>on</a:t>
              </a:r>
              <a:r>
                <a:rPr lang="en-US" sz="1800" dirty="0">
                  <a:latin typeface="Knowledge Light" pitchFamily="34" charset="0"/>
                </a:rPr>
                <a:t> </a:t>
              </a:r>
              <a:r>
                <a:rPr lang="en-US" sz="1800" dirty="0" smtClean="0">
                  <a:latin typeface="Knowledge Light" pitchFamily="34" charset="0"/>
                </a:rPr>
                <a:t>rank </a:t>
              </a:r>
              <a:r>
                <a:rPr lang="en-US" sz="1800" dirty="0">
                  <a:latin typeface="Knowledge Light" pitchFamily="34" charset="0"/>
                </a:rPr>
                <a:t>in category:</a:t>
              </a:r>
              <a:endParaRPr lang="en-US" sz="1600" dirty="0">
                <a:latin typeface="Knowledge Light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1600" b="1" u="sng" dirty="0">
                  <a:latin typeface="Knowledge Light" pitchFamily="34" charset="0"/>
                </a:rPr>
                <a:t>From</a:t>
              </a:r>
              <a:r>
                <a:rPr lang="en-US" sz="1600" dirty="0">
                  <a:latin typeface="Knowledge Light" pitchFamily="34" charset="0"/>
                </a:rPr>
                <a:t> 	Q1</a:t>
              </a:r>
            </a:p>
            <a:p>
              <a:pPr>
                <a:spcBef>
                  <a:spcPct val="50000"/>
                </a:spcBef>
              </a:pPr>
              <a:r>
                <a:rPr lang="en-US" sz="1600" b="1" u="sng" dirty="0">
                  <a:latin typeface="Knowledge Light" pitchFamily="34" charset="0"/>
                </a:rPr>
                <a:t>To</a:t>
              </a:r>
              <a:r>
                <a:rPr lang="en-US" sz="1600" dirty="0">
                  <a:latin typeface="Knowledge Light" pitchFamily="34" charset="0"/>
                </a:rPr>
                <a:t> 	Q4</a:t>
              </a:r>
            </a:p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Knowledge Regular" pitchFamily="34" charset="0"/>
                </a:rPr>
                <a:t>Chemistry, Medicinal</a:t>
              </a:r>
            </a:p>
            <a:p>
              <a:pPr>
                <a:spcBef>
                  <a:spcPct val="50000"/>
                </a:spcBef>
                <a:buFont typeface="Arial" pitchFamily="34" charset="0"/>
                <a:buChar char="•"/>
              </a:pPr>
              <a:r>
                <a:rPr lang="en-US" sz="1600" dirty="0">
                  <a:latin typeface="Knowledge Regular" pitchFamily="34" charset="0"/>
                </a:rPr>
                <a:t>Pharmacology &amp; Pharmacy</a:t>
              </a:r>
            </a:p>
          </p:txBody>
        </p:sp>
        <p:sp>
          <p:nvSpPr>
            <p:cNvPr id="24" name="Right Brace 23"/>
            <p:cNvSpPr/>
            <p:nvPr/>
          </p:nvSpPr>
          <p:spPr>
            <a:xfrm>
              <a:off x="5429244" y="2769185"/>
              <a:ext cx="152400" cy="3124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 dirty="0"/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l="-1517" t="31315" r="27457"/>
          <a:stretch>
            <a:fillRect/>
          </a:stretch>
        </p:blipFill>
        <p:spPr bwMode="auto">
          <a:xfrm>
            <a:off x="172999" y="1600323"/>
            <a:ext cx="8043842" cy="10571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2640169" y="2197820"/>
            <a:ext cx="688839" cy="35964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 flipV="1">
            <a:off x="6349286" y="2149222"/>
            <a:ext cx="668168" cy="39139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0" tIns="0" rIns="182880" bIns="0"/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690999" y="2657474"/>
            <a:ext cx="4598988" cy="3200400"/>
            <a:chOff x="749294" y="2712035"/>
            <a:chExt cx="4598988" cy="32004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9294" y="2712035"/>
              <a:ext cx="4598988" cy="3200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1768469" y="3539123"/>
              <a:ext cx="571500" cy="223202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182880" bIns="0"/>
            <a:lstStyle/>
            <a:p>
              <a:pPr>
                <a:spcBef>
                  <a:spcPct val="50000"/>
                </a:spcBef>
              </a:pPr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90998" y="1045939"/>
            <a:ext cx="8395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latin typeface="Knowledge Regular" pitchFamily="34" charset="0"/>
              </a:rPr>
              <a:t>Journal: Revista Brasileira de Farmacognosia-Brazilian Journal of Pharmacognosy</a:t>
            </a:r>
            <a:endParaRPr lang="en-US" sz="1800" dirty="0">
              <a:solidFill>
                <a:srgbClr val="C00000"/>
              </a:solidFill>
              <a:latin typeface="Knowledge Regular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286652911"/>
              </p:ext>
            </p:extLst>
          </p:nvPr>
        </p:nvGraphicFramePr>
        <p:xfrm>
          <a:off x="3389840" y="171370"/>
          <a:ext cx="5296961" cy="1162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6366" y="476518"/>
            <a:ext cx="294264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Calibri" pitchFamily="34" charset="0"/>
              </a:rPr>
              <a:t>Autocitation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0" y="-138499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hart 18"/>
          <p:cNvGraphicFramePr/>
          <p:nvPr/>
        </p:nvGraphicFramePr>
        <p:xfrm>
          <a:off x="443348" y="249373"/>
          <a:ext cx="4973781" cy="347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23311" y="1662534"/>
            <a:ext cx="13227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Knowledge Bold" pitchFamily="34" charset="0"/>
              </a:rPr>
              <a:t>85%</a:t>
            </a:r>
            <a:endParaRPr lang="en-US" sz="4400" dirty="0">
              <a:solidFill>
                <a:schemeClr val="bg1"/>
              </a:solidFill>
              <a:latin typeface="Knowledge Bol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8691" y="1004584"/>
            <a:ext cx="36853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La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plupart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des revues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ont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un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taux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d’autocitation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inférieur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ou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</a:t>
            </a:r>
            <a:r>
              <a:rPr lang="en-US" dirty="0" err="1" smtClean="0">
                <a:solidFill>
                  <a:srgbClr val="336699"/>
                </a:solidFill>
                <a:latin typeface="Knowledge Light" pitchFamily="34" charset="0"/>
              </a:rPr>
              <a:t>égal</a:t>
            </a:r>
            <a:r>
              <a:rPr lang="en-US" dirty="0" smtClean="0">
                <a:solidFill>
                  <a:srgbClr val="336699"/>
                </a:solidFill>
                <a:latin typeface="Knowledge Light" pitchFamily="34" charset="0"/>
              </a:rPr>
              <a:t> à </a:t>
            </a:r>
            <a:r>
              <a:rPr lang="en-US" dirty="0" smtClean="0">
                <a:solidFill>
                  <a:srgbClr val="336699"/>
                </a:solidFill>
                <a:latin typeface="Knowledge Bold" pitchFamily="34" charset="0"/>
              </a:rPr>
              <a:t>15%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07555" y="2269902"/>
            <a:ext cx="3134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Knowledge Light" pitchFamily="34" charset="0"/>
              </a:rPr>
              <a:t>Source: </a:t>
            </a:r>
            <a:r>
              <a:rPr lang="en-US" sz="1600" i="1" dirty="0" smtClean="0">
                <a:latin typeface="Knowledge Light" pitchFamily="34" charset="0"/>
              </a:rPr>
              <a:t>JCR</a:t>
            </a:r>
            <a:r>
              <a:rPr lang="en-US" sz="1600" dirty="0" smtClean="0">
                <a:latin typeface="Knowledge Light" pitchFamily="34" charset="0"/>
              </a:rPr>
              <a:t> Science Edition (2010) </a:t>
            </a:r>
            <a:endParaRPr lang="en-US" sz="1600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723613" y="4031673"/>
            <a:ext cx="6979515" cy="2177398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fr-FR" dirty="0" smtClean="0">
                <a:latin typeface="Knowledge Light" pitchFamily="34" charset="0"/>
              </a:rPr>
              <a:t>Un taux excessif d’autocitations peut dégrader l’intégrité du facteur d’impact de la revue</a:t>
            </a:r>
            <a:endParaRPr lang="en-US" dirty="0" smtClean="0">
              <a:latin typeface="Knowledge Light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Knowledge Light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fr-FR" dirty="0" smtClean="0">
                <a:latin typeface="Knowledge Light" pitchFamily="34" charset="0"/>
              </a:rPr>
              <a:t>Des revues qui montrent </a:t>
            </a:r>
            <a:r>
              <a:rPr lang="fr-FR" b="1" dirty="0" smtClean="0">
                <a:solidFill>
                  <a:srgbClr val="FB6905"/>
                </a:solidFill>
                <a:latin typeface="Knowledge Light" pitchFamily="34" charset="0"/>
              </a:rPr>
              <a:t>un taux excessif d’autocitations </a:t>
            </a:r>
            <a:r>
              <a:rPr lang="fr-FR" dirty="0" smtClean="0">
                <a:latin typeface="Knowledge Light" pitchFamily="34" charset="0"/>
              </a:rPr>
              <a:t>pourront se faire retirer du JCR et même du Web of Science</a:t>
            </a:r>
            <a:endParaRPr lang="en-US" b="1" dirty="0" smtClean="0">
              <a:solidFill>
                <a:srgbClr val="FB6905"/>
              </a:solidFill>
              <a:latin typeface="Knowledge Light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37" y="477385"/>
            <a:ext cx="8037739" cy="836612"/>
          </a:xfrm>
        </p:spPr>
        <p:txBody>
          <a:bodyPr/>
          <a:lstStyle/>
          <a:p>
            <a:r>
              <a:rPr lang="en-US" sz="3200" dirty="0" smtClean="0">
                <a:latin typeface="Knowledge Bold" pitchFamily="34" charset="0"/>
              </a:rPr>
              <a:t>Le </a:t>
            </a:r>
            <a:r>
              <a:rPr lang="en-US" sz="3200" dirty="0" err="1" smtClean="0">
                <a:latin typeface="Knowledge Bold" pitchFamily="34" charset="0"/>
              </a:rPr>
              <a:t>proc</a:t>
            </a:r>
            <a:r>
              <a:rPr lang="fr-FR" sz="3200" dirty="0" err="1">
                <a:latin typeface="Knowledge Bold" pitchFamily="34" charset="0"/>
              </a:rPr>
              <a:t>e</a:t>
            </a:r>
            <a:r>
              <a:rPr lang="fr-FR" sz="3200" dirty="0" err="1" smtClean="0">
                <a:latin typeface="Knowledge Bold" pitchFamily="34" charset="0"/>
              </a:rPr>
              <a:t>ssus</a:t>
            </a:r>
            <a:r>
              <a:rPr lang="fr-FR" sz="3200" dirty="0" smtClean="0">
                <a:latin typeface="Knowledge Bold" pitchFamily="34" charset="0"/>
              </a:rPr>
              <a:t> de </a:t>
            </a:r>
            <a:r>
              <a:rPr lang="fr-FR" sz="3200" dirty="0" err="1" smtClean="0">
                <a:latin typeface="Knowledge Bold" pitchFamily="34" charset="0"/>
              </a:rPr>
              <a:t>sé</a:t>
            </a:r>
            <a:r>
              <a:rPr lang="en-US" sz="3200" dirty="0" smtClean="0">
                <a:latin typeface="Knowledge Bold" pitchFamily="34" charset="0"/>
              </a:rPr>
              <a:t>lection des revues de Thomson Reuters</a:t>
            </a:r>
            <a:endParaRPr lang="en-US" sz="3200" dirty="0"/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2008652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2076914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851488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2008651"/>
            <a:ext cx="1819275" cy="1181359"/>
          </a:xfrm>
          <a:prstGeom prst="homePlate">
            <a:avLst>
              <a:gd name="adj" fmla="val 5004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Knowledge Medium" pitchFamily="34" charset="0"/>
              </a:rPr>
              <a:t>Journal Publishing Standards</a:t>
            </a: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968962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2008650"/>
            <a:ext cx="1824037" cy="1181358"/>
          </a:xfrm>
          <a:prstGeom prst="homePlate">
            <a:avLst>
              <a:gd name="adj" fmla="val 4996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Editorial </a:t>
            </a:r>
            <a:r>
              <a:rPr lang="en-US" sz="1800" dirty="0">
                <a:solidFill>
                  <a:schemeClr val="bg1"/>
                </a:solidFill>
                <a:latin typeface="Knowledge Medium" pitchFamily="34" charset="0"/>
              </a:rPr>
              <a:t>Content</a:t>
            </a: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989600"/>
            <a:ext cx="1809751" cy="1200408"/>
          </a:xfrm>
          <a:prstGeom prst="homePlate">
            <a:avLst>
              <a:gd name="adj" fmla="val 50077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  <a:latin typeface="Knowledge Medium" pitchFamily="34" charset="0"/>
              </a:rPr>
              <a:t>International Diversity/ Target Audience</a:t>
            </a: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989600"/>
            <a:ext cx="1744663" cy="1200408"/>
          </a:xfrm>
          <a:prstGeom prst="homePlate">
            <a:avLst>
              <a:gd name="adj" fmla="val 49906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Citation </a:t>
            </a:r>
            <a:r>
              <a:rPr lang="en-US" sz="1800" dirty="0">
                <a:solidFill>
                  <a:schemeClr val="bg1"/>
                </a:solidFill>
                <a:latin typeface="Knowledge Medium" pitchFamily="34" charset="0"/>
              </a:rPr>
              <a:t>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66553" y="3342959"/>
            <a:ext cx="440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Knowledge Regular" pitchFamily="34" charset="0"/>
              </a:rPr>
              <a:t>Quatre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Knowledge Regular" pitchFamily="34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Knowledge Regular" pitchFamily="34" charset="0"/>
              </a:rPr>
              <a:t>facteurs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Knowledge Regular" pitchFamily="34" charset="0"/>
              </a:rPr>
              <a:t> d’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  <a:latin typeface="Knowledge Regular" pitchFamily="34" charset="0"/>
              </a:rPr>
              <a:t>év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  <a:latin typeface="Knowledge Regular" pitchFamily="34" charset="0"/>
              </a:rPr>
              <a:t>aluation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Knowledge Regular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1386601510"/>
              </p:ext>
            </p:extLst>
          </p:nvPr>
        </p:nvGraphicFramePr>
        <p:xfrm>
          <a:off x="738001" y="5403276"/>
          <a:ext cx="7793183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103142" y="1927282"/>
          <a:ext cx="8801707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Knowledge Bold" pitchFamily="34" charset="0"/>
              </a:rPr>
              <a:t>Comment </a:t>
            </a:r>
            <a:r>
              <a:rPr lang="en-US" dirty="0" err="1" smtClean="0">
                <a:latin typeface="Knowledge Bold" pitchFamily="34" charset="0"/>
              </a:rPr>
              <a:t>améliorer</a:t>
            </a:r>
            <a:r>
              <a:rPr lang="en-US" dirty="0" smtClean="0">
                <a:latin typeface="Knowledge Bold" pitchFamily="34" charset="0"/>
              </a:rPr>
              <a:t> </a:t>
            </a:r>
            <a:r>
              <a:rPr lang="en-US" dirty="0" err="1" smtClean="0">
                <a:latin typeface="Knowledge Bold" pitchFamily="34" charset="0"/>
              </a:rPr>
              <a:t>une</a:t>
            </a:r>
            <a:r>
              <a:rPr lang="en-US" dirty="0" smtClean="0">
                <a:latin typeface="Knowledge Bold" pitchFamily="34" charset="0"/>
              </a:rPr>
              <a:t> revue?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7578" y="1581010"/>
            <a:ext cx="7228897" cy="4570412"/>
          </a:xfrm>
        </p:spPr>
        <p:txBody>
          <a:bodyPr rIns="0"/>
          <a:lstStyle/>
          <a:p>
            <a:pPr marL="381000" indent="-381000" eaLnBrk="1" hangingPunct="1">
              <a:buFontTx/>
              <a:buAutoNum type="arabicPeriod"/>
            </a:pPr>
            <a:r>
              <a:rPr lang="fr-FR" b="1" dirty="0" smtClean="0">
                <a:latin typeface="Calibri" pitchFamily="34" charset="0"/>
              </a:rPr>
              <a:t>Inviter des chercheurs internationaux bien cités à faire partie du conseil consultatif de rédaction</a:t>
            </a:r>
            <a:endParaRPr lang="en-US" b="1" dirty="0" smtClean="0">
              <a:latin typeface="Calibri" pitchFamily="34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fr-FR" b="1" dirty="0" smtClean="0">
                <a:latin typeface="Calibri" pitchFamily="34" charset="0"/>
              </a:rPr>
              <a:t>Solliciter des articles de haute qualité et de haut impact par des chercheurs bien connus et respectés dans la communauté scientifique</a:t>
            </a:r>
            <a:endParaRPr lang="en-US" b="1" dirty="0" smtClean="0">
              <a:latin typeface="Calibri" pitchFamily="34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fr-FR" b="1" dirty="0" smtClean="0">
                <a:latin typeface="Calibri" pitchFamily="34" charset="0"/>
              </a:rPr>
              <a:t>Sélection bien soignée d’articles</a:t>
            </a:r>
            <a:endParaRPr lang="en-US" b="1" dirty="0" smtClean="0">
              <a:latin typeface="Calibri" pitchFamily="34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fr-FR" b="1" dirty="0" smtClean="0">
                <a:latin typeface="Calibri" pitchFamily="34" charset="0"/>
              </a:rPr>
              <a:t>Fournir  des services utiles aux auteurs</a:t>
            </a:r>
            <a:endParaRPr lang="en-US" b="1" dirty="0" smtClean="0">
              <a:latin typeface="Calibri" pitchFamily="34" charset="0"/>
            </a:endParaRPr>
          </a:p>
          <a:p>
            <a:pPr marL="381000" indent="-381000" eaLnBrk="1" hangingPunct="1">
              <a:buFontTx/>
              <a:buAutoNum type="arabicPeriod"/>
            </a:pPr>
            <a:r>
              <a:rPr lang="fr-FR" b="1" dirty="0" smtClean="0">
                <a:latin typeface="Calibri" pitchFamily="34" charset="0"/>
              </a:rPr>
              <a:t>Faire augmenter l’empreinte de la revue dans les médias </a:t>
            </a:r>
            <a:endParaRPr lang="en-US" b="1" dirty="0" smtClean="0">
              <a:latin typeface="Calibri" pitchFamily="34" charset="0"/>
            </a:endParaRPr>
          </a:p>
        </p:txBody>
      </p:sp>
      <p:sp>
        <p:nvSpPr>
          <p:cNvPr id="338945" name="Rectangle 1"/>
          <p:cNvSpPr>
            <a:spLocks noChangeArrowheads="1"/>
          </p:cNvSpPr>
          <p:nvPr/>
        </p:nvSpPr>
        <p:spPr bwMode="auto">
          <a:xfrm>
            <a:off x="6372058" y="3284448"/>
            <a:ext cx="2380343" cy="138499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22852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New England J Med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Ann Intern Med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BMJ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JAMA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Lancet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Med J Australia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	Can Med Assn J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982" y="5508994"/>
            <a:ext cx="75922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Knowledge Light" pitchFamily="34" charset="0"/>
              </a:rPr>
              <a:t>M. Chew, E. V. Villanueva, and M. B. Van Der Weyden, </a:t>
            </a:r>
            <a:r>
              <a:rPr lang="en-US" sz="1600" i="1" dirty="0" smtClean="0">
                <a:latin typeface="Knowledge Light" pitchFamily="34" charset="0"/>
              </a:rPr>
              <a:t>Journal of the Royal Society of Medicine</a:t>
            </a:r>
            <a:r>
              <a:rPr lang="en-US" sz="1600" dirty="0" smtClean="0">
                <a:latin typeface="Knowledge Light" pitchFamily="34" charset="0"/>
              </a:rPr>
              <a:t> </a:t>
            </a:r>
            <a:r>
              <a:rPr lang="en-US" sz="1600" b="1" dirty="0" smtClean="0">
                <a:latin typeface="Knowledge Light" pitchFamily="34" charset="0"/>
              </a:rPr>
              <a:t>100</a:t>
            </a:r>
            <a:r>
              <a:rPr lang="en-US" sz="1600" dirty="0" smtClean="0">
                <a:latin typeface="Knowledge Light" pitchFamily="34" charset="0"/>
              </a:rPr>
              <a:t> (3), 142 (2007).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587478" y="5862936"/>
            <a:ext cx="486379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nowledge Medium" pitchFamily="34" charset="0"/>
              </a:rPr>
              <a:t>Thomson Reuters </a:t>
            </a:r>
            <a:r>
              <a:rPr lang="en-US" dirty="0" err="1" smtClean="0">
                <a:solidFill>
                  <a:schemeClr val="bg1"/>
                </a:solidFill>
                <a:latin typeface="Knowledge Medium" pitchFamily="34" charset="0"/>
              </a:rPr>
              <a:t>peut</a:t>
            </a:r>
            <a:r>
              <a:rPr lang="en-US" dirty="0" smtClean="0">
                <a:solidFill>
                  <a:schemeClr val="bg1"/>
                </a:solidFill>
                <a:latin typeface="Knowledge Medium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Knowledge Medium" pitchFamily="34" charset="0"/>
              </a:rPr>
              <a:t>vous</a:t>
            </a:r>
            <a:r>
              <a:rPr lang="en-US" dirty="0" smtClean="0">
                <a:solidFill>
                  <a:schemeClr val="bg1"/>
                </a:solidFill>
                <a:latin typeface="Knowledge Medium" pitchFamily="34" charset="0"/>
              </a:rPr>
              <a:t> aider. </a:t>
            </a: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slide_divider_gr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9145588" cy="6859588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981202"/>
            <a:ext cx="8382000" cy="830263"/>
          </a:xfrm>
          <a:noFill/>
          <a:ln/>
        </p:spPr>
        <p:txBody>
          <a:bodyPr/>
          <a:lstStyle/>
          <a:p>
            <a:r>
              <a:rPr lang="en-GB" sz="4000" dirty="0" err="1" smtClean="0"/>
              <a:t>Merci</a:t>
            </a:r>
            <a:r>
              <a:rPr lang="en-GB" sz="4000" dirty="0" smtClean="0"/>
              <a:t> beaucoup</a:t>
            </a:r>
            <a:r>
              <a:rPr lang="en-US" sz="4000" dirty="0" smtClean="0"/>
              <a:t>! </a:t>
            </a:r>
            <a:r>
              <a:rPr lang="ar-AE" sz="4000" dirty="0" smtClean="0"/>
              <a:t>شكرا</a:t>
            </a:r>
            <a:r>
              <a:rPr lang="en-US" sz="4000" dirty="0" smtClean="0"/>
              <a:t>  Thank you!</a:t>
            </a:r>
            <a:endParaRPr lang="en-US" sz="4000" dirty="0">
              <a:solidFill>
                <a:schemeClr val="bg1"/>
              </a:solidFill>
              <a:latin typeface="Knowledge Light" pitchFamily="34" charset="0"/>
            </a:endParaRPr>
          </a:p>
        </p:txBody>
      </p:sp>
      <p:sp>
        <p:nvSpPr>
          <p:cNvPr id="616459" name="Line 11"/>
          <p:cNvSpPr>
            <a:spLocks noChangeShapeType="1"/>
          </p:cNvSpPr>
          <p:nvPr/>
        </p:nvSpPr>
        <p:spPr bwMode="auto">
          <a:xfrm>
            <a:off x="366715" y="2819400"/>
            <a:ext cx="84105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sz="1800" dirty="0">
              <a:solidFill>
                <a:srgbClr val="4B4B4B"/>
              </a:solidFill>
              <a:latin typeface="Knowledge Light" pitchFamily="34" charset="0"/>
              <a:ea typeface="ＭＳ Ｐゴシック" pitchFamily="34" charset="-12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3216276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>
                <a:solidFill>
                  <a:srgbClr val="4B4B4B"/>
                </a:solidFill>
                <a:latin typeface="Knowledge Bold"/>
                <a:ea typeface="ＭＳ Ｐゴシック" pitchFamily="34" charset="-128"/>
                <a:cs typeface="Knowledge Light"/>
              </a:rPr>
              <a:t>Questions </a:t>
            </a:r>
            <a:r>
              <a:rPr lang="en-US" sz="3200" dirty="0">
                <a:solidFill>
                  <a:srgbClr val="4B4B4B"/>
                </a:solidFill>
                <a:latin typeface="Knowledge Bold"/>
                <a:ea typeface="ＭＳ Ｐゴシック" pitchFamily="34" charset="-128"/>
                <a:cs typeface="Knowledge Light"/>
              </a:rPr>
              <a:t> </a:t>
            </a:r>
            <a:r>
              <a:rPr lang="en-US" sz="3200" dirty="0" smtClean="0">
                <a:solidFill>
                  <a:srgbClr val="4B4B4B"/>
                </a:solidFill>
                <a:latin typeface="Knowledge Bold"/>
                <a:ea typeface="ＭＳ Ｐゴシック" pitchFamily="34" charset="-128"/>
                <a:cs typeface="Knowledge Light"/>
              </a:rPr>
              <a:t>et </a:t>
            </a:r>
            <a:r>
              <a:rPr lang="en-US" sz="3200" dirty="0" err="1" smtClean="0">
                <a:solidFill>
                  <a:srgbClr val="4B4B4B"/>
                </a:solidFill>
                <a:latin typeface="Knowledge Bold"/>
                <a:ea typeface="ＭＳ Ｐゴシック" pitchFamily="34" charset="-128"/>
                <a:cs typeface="Knowledge Light"/>
              </a:rPr>
              <a:t>recommandations</a:t>
            </a:r>
            <a:r>
              <a:rPr lang="en-US" sz="3200" dirty="0" smtClean="0">
                <a:solidFill>
                  <a:srgbClr val="4B4B4B"/>
                </a:solidFill>
                <a:latin typeface="Knowledge Bold"/>
                <a:ea typeface="ＭＳ Ｐゴシック" pitchFamily="34" charset="-128"/>
                <a:cs typeface="Knowledge Light"/>
              </a:rPr>
              <a:t>:</a:t>
            </a:r>
          </a:p>
          <a:p>
            <a:pPr>
              <a:spcBef>
                <a:spcPts val="0"/>
              </a:spcBef>
            </a:pPr>
            <a:endParaRPr lang="en-US" sz="3200" dirty="0" smtClean="0">
              <a:solidFill>
                <a:srgbClr val="4B4B4B"/>
              </a:solidFill>
              <a:latin typeface="Knowledge Light"/>
              <a:ea typeface="ＭＳ Ｐゴシック" pitchFamily="34" charset="-128"/>
              <a:cs typeface="Knowledge Light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rgbClr val="4B4B4B"/>
                </a:solidFill>
                <a:latin typeface="Knowledge Light"/>
                <a:ea typeface="ＭＳ Ｐゴシック" pitchFamily="34" charset="-128"/>
                <a:cs typeface="Knowledge Light"/>
              </a:rPr>
              <a:t>ts.tseditorialdev-acadgovt@thomsonreuters.com</a:t>
            </a:r>
            <a:endParaRPr lang="en-US" sz="3200" dirty="0" smtClean="0">
              <a:solidFill>
                <a:srgbClr val="4B4B4B"/>
              </a:solidFill>
              <a:latin typeface="Knowledge Light"/>
              <a:ea typeface="ＭＳ Ｐゴシック" pitchFamily="34" charset="-128"/>
              <a:cs typeface="Knowledge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51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Journal Selection Process for Web of Science</a:t>
            </a:r>
            <a:br>
              <a:rPr lang="en-US" dirty="0" smtClean="0">
                <a:latin typeface="Knowledge Bold" pitchFamily="34" charset="0"/>
              </a:rPr>
            </a:b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processus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d’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év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aluation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des revues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9"/>
            <a:ext cx="1819275" cy="1058147"/>
          </a:xfrm>
          <a:prstGeom prst="homePlate">
            <a:avLst>
              <a:gd name="adj" fmla="val 5004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Normes</a:t>
            </a:r>
            <a:r>
              <a:rPr lang="en-US" sz="1800" dirty="0">
                <a:solidFill>
                  <a:schemeClr val="bg1"/>
                </a:solidFill>
                <a:latin typeface="Knowledge Medium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d’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</a:t>
            </a: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dition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8"/>
            <a:ext cx="1824037" cy="1058146"/>
          </a:xfrm>
          <a:prstGeom prst="homePlate">
            <a:avLst>
              <a:gd name="adj" fmla="val 4996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Contenu ré</a:t>
            </a: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728348"/>
            <a:ext cx="1809751" cy="1077196"/>
          </a:xfrm>
          <a:prstGeom prst="homePlate">
            <a:avLst>
              <a:gd name="adj" fmla="val 3188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Diversit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771210"/>
            <a:ext cx="1744663" cy="1034334"/>
          </a:xfrm>
          <a:prstGeom prst="homePlate">
            <a:avLst>
              <a:gd name="adj" fmla="val 49906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783771" y="3056846"/>
            <a:ext cx="314960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Respect des d</a:t>
            </a:r>
            <a:r>
              <a:rPr lang="fr-FR" sz="2000" dirty="0" smtClean="0">
                <a:latin typeface="Knowledge Light" pitchFamily="34" charset="0"/>
              </a:rPr>
              <a:t>é</a:t>
            </a:r>
            <a:r>
              <a:rPr lang="en-US" sz="2000" dirty="0" err="1" smtClean="0">
                <a:latin typeface="Knowledge Light" pitchFamily="34" charset="0"/>
              </a:rPr>
              <a:t>lais</a:t>
            </a:r>
            <a:r>
              <a:rPr lang="en-US" sz="2000" dirty="0" smtClean="0">
                <a:latin typeface="Knowledge Light" pitchFamily="34" charset="0"/>
              </a:rPr>
              <a:t> de publication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Knowledge Light" pitchFamily="34" charset="0"/>
              </a:rPr>
              <a:t>Conventions de r</a:t>
            </a:r>
            <a:r>
              <a:rPr lang="fr-FR" sz="2000" dirty="0" smtClean="0">
                <a:latin typeface="Knowledge Light" pitchFamily="34" charset="0"/>
              </a:rPr>
              <a:t>é</a:t>
            </a:r>
            <a:r>
              <a:rPr lang="en-US" sz="2000" dirty="0" err="1" smtClean="0">
                <a:latin typeface="Knowledge Light" pitchFamily="34" charset="0"/>
              </a:rPr>
              <a:t>daction</a:t>
            </a:r>
            <a:r>
              <a:rPr lang="en-US" sz="2000" dirty="0" smtClean="0">
                <a:latin typeface="Knowledge Light" pitchFamily="34" charset="0"/>
              </a:rPr>
              <a:t> </a:t>
            </a:r>
            <a:r>
              <a:rPr lang="en-US" sz="2000" dirty="0" err="1" smtClean="0">
                <a:latin typeface="Knowledge Light" pitchFamily="34" charset="0"/>
              </a:rPr>
              <a:t>internationales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err="1" smtClean="0">
                <a:latin typeface="Knowledge Light" pitchFamily="34" charset="0"/>
              </a:rPr>
              <a:t>Informations</a:t>
            </a:r>
            <a:r>
              <a:rPr lang="en-US" sz="2000" dirty="0" smtClean="0">
                <a:latin typeface="Knowledge Light" pitchFamily="34" charset="0"/>
              </a:rPr>
              <a:t> bibliographiques en anglais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err="1" smtClean="0">
                <a:latin typeface="Knowledge Light" pitchFamily="34" charset="0"/>
              </a:rPr>
              <a:t>Examen</a:t>
            </a:r>
            <a:r>
              <a:rPr lang="en-US" sz="2000" dirty="0" smtClean="0">
                <a:latin typeface="Knowledge Light" pitchFamily="34" charset="0"/>
              </a:rPr>
              <a:t> par des pairs</a:t>
            </a:r>
            <a:endParaRPr lang="en-US" sz="2000" dirty="0">
              <a:latin typeface="Knowledge Ligh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7057" y="2943294"/>
            <a:ext cx="2689286" cy="885371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="" xmlns:p14="http://schemas.microsoft.com/office/powerpoint/2010/main" val="258804835"/>
              </p:ext>
            </p:extLst>
          </p:nvPr>
        </p:nvGraphicFramePr>
        <p:xfrm>
          <a:off x="3933372" y="4103286"/>
          <a:ext cx="4462483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respect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sz="3200" dirty="0" err="1" smtClean="0">
                <a:solidFill>
                  <a:schemeClr val="accent1">
                    <a:lumMod val="75000"/>
                  </a:schemeClr>
                </a:solidFill>
              </a:rPr>
              <a:t>délais</a:t>
            </a: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</a:rPr>
              <a:t> de publication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Knowledge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447" y="1535612"/>
            <a:ext cx="7351212" cy="2365828"/>
          </a:xfrm>
        </p:spPr>
        <p:txBody>
          <a:bodyPr/>
          <a:lstStyle/>
          <a:p>
            <a:r>
              <a:rPr lang="fr-FR" dirty="0" smtClean="0">
                <a:latin typeface="Knowledge Light" pitchFamily="34" charset="0"/>
              </a:rPr>
              <a:t>Une revue </a:t>
            </a:r>
            <a:r>
              <a:rPr lang="fr-FR" dirty="0" err="1" smtClean="0">
                <a:latin typeface="Knowledge Light" pitchFamily="34" charset="0"/>
              </a:rPr>
              <a:t>doît</a:t>
            </a:r>
            <a:r>
              <a:rPr lang="fr-FR" dirty="0" smtClean="0">
                <a:latin typeface="Knowledge Light" pitchFamily="34" charset="0"/>
              </a:rPr>
              <a:t> être publiée en fonction de </a:t>
            </a:r>
            <a:r>
              <a:rPr lang="fr-FR" b="1" dirty="0" smtClean="0">
                <a:solidFill>
                  <a:srgbClr val="FB6905"/>
                </a:solidFill>
                <a:latin typeface="Knowledge Light" pitchFamily="34" charset="0"/>
              </a:rPr>
              <a:t>sa fréquence déclarée</a:t>
            </a:r>
            <a:endParaRPr lang="en-US" b="1" dirty="0" smtClean="0">
              <a:solidFill>
                <a:srgbClr val="FB6905"/>
              </a:solidFill>
              <a:latin typeface="Knowledge Light" pitchFamily="34" charset="0"/>
            </a:endParaRPr>
          </a:p>
          <a:p>
            <a:r>
              <a:rPr lang="fr-FR" dirty="0" smtClean="0">
                <a:latin typeface="Knowledge Light" pitchFamily="34" charset="0"/>
              </a:rPr>
              <a:t>Il nous faut recevoir </a:t>
            </a:r>
            <a:r>
              <a:rPr lang="fr-FR" b="1" dirty="0" smtClean="0">
                <a:solidFill>
                  <a:srgbClr val="FB6905"/>
                </a:solidFill>
                <a:latin typeface="Knowledge Light" pitchFamily="34" charset="0"/>
              </a:rPr>
              <a:t>trois numéros de suite</a:t>
            </a:r>
            <a:r>
              <a:rPr lang="en-US" dirty="0" smtClean="0">
                <a:latin typeface="Knowledge Light" pitchFamily="34" charset="0"/>
              </a:rPr>
              <a:t>, </a:t>
            </a:r>
            <a:r>
              <a:rPr lang="en-US" dirty="0" err="1" smtClean="0">
                <a:latin typeface="Knowledge Light" pitchFamily="34" charset="0"/>
              </a:rPr>
              <a:t>l’un</a:t>
            </a:r>
            <a:r>
              <a:rPr lang="en-US" dirty="0" smtClean="0">
                <a:latin typeface="Knowledge Light" pitchFamily="34" charset="0"/>
              </a:rPr>
              <a:t> </a:t>
            </a:r>
            <a:r>
              <a:rPr lang="en-US" dirty="0" err="1" smtClean="0">
                <a:latin typeface="Knowledge Light" pitchFamily="34" charset="0"/>
              </a:rPr>
              <a:t>apr</a:t>
            </a:r>
            <a:r>
              <a:rPr lang="fr-FR" dirty="0" smtClean="0">
                <a:latin typeface="Knowledge Light" pitchFamily="34" charset="0"/>
              </a:rPr>
              <a:t>ès l</a:t>
            </a:r>
            <a:r>
              <a:rPr lang="en-US" dirty="0" smtClean="0">
                <a:latin typeface="Knowledge Light" pitchFamily="34" charset="0"/>
              </a:rPr>
              <a:t>’</a:t>
            </a:r>
            <a:r>
              <a:rPr lang="en-US" dirty="0" err="1" smtClean="0">
                <a:latin typeface="Knowledge Light" pitchFamily="34" charset="0"/>
              </a:rPr>
              <a:t>autre</a:t>
            </a:r>
            <a:r>
              <a:rPr lang="en-US" dirty="0" smtClean="0">
                <a:latin typeface="Knowledge Light" pitchFamily="34" charset="0"/>
              </a:rPr>
              <a:t>, d</a:t>
            </a:r>
            <a:r>
              <a:rPr lang="fr-FR" dirty="0" smtClean="0">
                <a:latin typeface="Knowledge Light" pitchFamily="34" charset="0"/>
              </a:rPr>
              <a:t>ès leur parution</a:t>
            </a:r>
            <a:endParaRPr lang="en-US" dirty="0" smtClean="0">
              <a:latin typeface="Knowledge Light" pitchFamily="34" charset="0"/>
            </a:endParaRPr>
          </a:p>
          <a:p>
            <a:endParaRPr lang="en-US" dirty="0" smtClean="0">
              <a:solidFill>
                <a:schemeClr val="tx2"/>
              </a:solidFill>
              <a:latin typeface="Knowledge Light" pitchFamily="34" charset="0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2800" y="4489999"/>
            <a:ext cx="7634515" cy="885372"/>
            <a:chOff x="812800" y="2365825"/>
            <a:chExt cx="7634514" cy="885372"/>
          </a:xfrm>
        </p:grpSpPr>
        <p:sp>
          <p:nvSpPr>
            <p:cNvPr id="5" name="Right Arrow 4"/>
            <p:cNvSpPr/>
            <p:nvPr/>
          </p:nvSpPr>
          <p:spPr>
            <a:xfrm>
              <a:off x="812800" y="2365825"/>
              <a:ext cx="7634514" cy="88537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844003" y="2574108"/>
              <a:ext cx="665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nowledge Light" pitchFamily="34" charset="0"/>
                </a:rPr>
                <a:t>Jan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1916591" y="2574108"/>
              <a:ext cx="86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nowledge Light" pitchFamily="34" charset="0"/>
                </a:rPr>
                <a:t>Mar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3185137" y="2574108"/>
              <a:ext cx="86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nowledge Light" pitchFamily="34" charset="0"/>
                </a:rPr>
                <a:t>May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4453684" y="2574108"/>
              <a:ext cx="86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nowledge Light" pitchFamily="34" charset="0"/>
                </a:rPr>
                <a:t>Jul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5722232" y="2574108"/>
              <a:ext cx="86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nowledge Light" pitchFamily="34" charset="0"/>
                </a:rPr>
                <a:t>Sep</a:t>
              </a:r>
              <a:endParaRPr lang="en-US" dirty="0">
                <a:latin typeface="Knowledge Light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6990778" y="2574108"/>
              <a:ext cx="86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Knowledge Light" pitchFamily="34" charset="0"/>
                </a:rPr>
                <a:t>Nov</a:t>
              </a:r>
              <a:endParaRPr lang="en-US" dirty="0">
                <a:latin typeface="Knowledge Ligh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769257" y="3575608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Issue 1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4424" y="3575608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Issue 2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9589" y="3575608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Issue 3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74753" y="3575608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Issue 4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09917" y="3575608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Issue 5</a:t>
            </a:r>
            <a:endParaRPr lang="en-US" sz="1200" dirty="0">
              <a:latin typeface="Knowledge Ligh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45085" y="3575608"/>
            <a:ext cx="740227" cy="1016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latin typeface="Knowledge Light" pitchFamily="34" charset="0"/>
              </a:rPr>
              <a:t>Journal</a:t>
            </a:r>
          </a:p>
          <a:p>
            <a:endParaRPr lang="en-US" sz="1200" dirty="0" smtClean="0">
              <a:latin typeface="Knowledge Light" pitchFamily="34" charset="0"/>
            </a:endParaRPr>
          </a:p>
          <a:p>
            <a:pPr algn="ctr"/>
            <a:r>
              <a:rPr lang="en-US" sz="1200" dirty="0" smtClean="0">
                <a:latin typeface="Knowledge Light" pitchFamily="34" charset="0"/>
              </a:rPr>
              <a:t>Issue 6</a:t>
            </a:r>
            <a:endParaRPr lang="en-US" sz="1200" dirty="0">
              <a:latin typeface="Knowledge Light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4030571704"/>
              </p:ext>
            </p:extLst>
          </p:nvPr>
        </p:nvGraphicFramePr>
        <p:xfrm>
          <a:off x="586313" y="5673323"/>
          <a:ext cx="8316687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20"/>
          <p:cNvSpPr/>
          <p:nvPr/>
        </p:nvSpPr>
        <p:spPr>
          <a:xfrm>
            <a:off x="4281714" y="3323775"/>
            <a:ext cx="3628572" cy="194490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nowledge Bold" pitchFamily="34" charset="0"/>
              </a:rPr>
              <a:t>Le </a:t>
            </a:r>
            <a:r>
              <a:rPr lang="en-US" dirty="0" err="1" smtClean="0">
                <a:latin typeface="Knowledge Bold" pitchFamily="34" charset="0"/>
              </a:rPr>
              <a:t>processus</a:t>
            </a:r>
            <a:r>
              <a:rPr lang="en-US" dirty="0" smtClean="0">
                <a:latin typeface="Knowledge Bold" pitchFamily="34" charset="0"/>
              </a:rPr>
              <a:t> d’</a:t>
            </a:r>
            <a:r>
              <a:rPr lang="fr-FR" dirty="0" smtClean="0">
                <a:latin typeface="Knowledge Bold" pitchFamily="34" charset="0"/>
              </a:rPr>
              <a:t>évaluation des revues</a:t>
            </a:r>
            <a:r>
              <a:rPr lang="en-US" dirty="0" smtClean="0">
                <a:latin typeface="Knowledge Bold" pitchFamily="34" charset="0"/>
              </a:rPr>
              <a:t>:</a:t>
            </a:r>
            <a:br>
              <a:rPr lang="en-US" dirty="0" smtClean="0">
                <a:latin typeface="Knowledge Bold" pitchFamily="34" charset="0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Conventions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rédaction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internationales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7"/>
            <a:ext cx="1819275" cy="1078929"/>
          </a:xfrm>
          <a:prstGeom prst="homePlate">
            <a:avLst>
              <a:gd name="adj" fmla="val 5004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Normes d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’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éditions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9"/>
            <a:ext cx="1824037" cy="1078928"/>
          </a:xfrm>
          <a:prstGeom prst="homePlate">
            <a:avLst>
              <a:gd name="adj" fmla="val 4996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chemeClr val="bg1"/>
                </a:solidFill>
                <a:latin typeface="Knowledge Medium" pitchFamily="34" charset="0"/>
              </a:rPr>
              <a:t>Contenu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 r</a:t>
            </a:r>
            <a:r>
              <a:rPr lang="fr-FR" sz="1800" dirty="0" err="1" smtClean="0">
                <a:solidFill>
                  <a:schemeClr val="bg1"/>
                </a:solidFill>
                <a:latin typeface="Knowledge Medium" pitchFamily="34" charset="0"/>
              </a:rPr>
              <a:t>édactionnel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728349"/>
            <a:ext cx="1809751" cy="1097978"/>
          </a:xfrm>
          <a:prstGeom prst="homePlate">
            <a:avLst>
              <a:gd name="adj" fmla="val 31381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Diversité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771212"/>
            <a:ext cx="1744663" cy="1055116"/>
          </a:xfrm>
          <a:prstGeom prst="homePlate">
            <a:avLst>
              <a:gd name="adj" fmla="val 49906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783771" y="3056846"/>
            <a:ext cx="314960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Respect des délais de publication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Conventions de rédaction internationales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Informations bibliographiques en anglais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Examen par des pairs</a:t>
            </a:r>
            <a:endParaRPr lang="en-US" sz="2000" dirty="0">
              <a:latin typeface="Knowledge Ligh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9517" y="3739608"/>
            <a:ext cx="2824480" cy="885371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48D01F-E33C-4F5C-89F3-EEF7AE653B39}" type="slidenum">
              <a:rPr lang="en-US" smtClean="0"/>
              <a:pPr/>
              <a:t>5</a:t>
            </a:fld>
            <a:endParaRPr lang="en-US" dirty="0" smtClean="0"/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113" y="626028"/>
            <a:ext cx="8511144" cy="575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914401" y="1112522"/>
            <a:ext cx="5570315" cy="703273"/>
            <a:chOff x="914400" y="1112520"/>
            <a:chExt cx="5570315" cy="703273"/>
          </a:xfrm>
        </p:grpSpPr>
        <p:sp>
          <p:nvSpPr>
            <p:cNvPr id="9" name="Rectangle 8"/>
            <p:cNvSpPr/>
            <p:nvPr/>
          </p:nvSpPr>
          <p:spPr>
            <a:xfrm>
              <a:off x="3037938" y="1354128"/>
              <a:ext cx="3446777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>
              <a:spAutoFit/>
            </a:bodyPr>
            <a:lstStyle/>
            <a:p>
              <a:pPr marL="228600" lvl="0" indent="-228600" ea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fr-FR" kern="0" dirty="0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Titres informatifs de revue</a:t>
              </a:r>
              <a:endParaRPr lang="en-US" kern="0" dirty="0" smtClean="0">
                <a:solidFill>
                  <a:schemeClr val="bg1"/>
                </a:solidFill>
                <a:latin typeface="Knowledge Light" pitchFamily="34" charset="0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112520"/>
              <a:ext cx="1844040" cy="21336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>
              <a:stCxn id="10" idx="3"/>
            </p:cNvCxnSpPr>
            <p:nvPr/>
          </p:nvCxnSpPr>
          <p:spPr>
            <a:xfrm>
              <a:off x="2758440" y="1219200"/>
              <a:ext cx="289560" cy="13811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989208839"/>
              </p:ext>
            </p:extLst>
          </p:nvPr>
        </p:nvGraphicFramePr>
        <p:xfrm>
          <a:off x="1932710" y="29030"/>
          <a:ext cx="5257799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62856" y="719546"/>
            <a:ext cx="8389259" cy="2715756"/>
            <a:chOff x="362856" y="568235"/>
            <a:chExt cx="8389258" cy="2869590"/>
          </a:xfrm>
        </p:grpSpPr>
        <p:sp>
          <p:nvSpPr>
            <p:cNvPr id="15" name="Rectangle 14"/>
            <p:cNvSpPr/>
            <p:nvPr/>
          </p:nvSpPr>
          <p:spPr>
            <a:xfrm>
              <a:off x="4114801" y="2559756"/>
              <a:ext cx="4230914" cy="87806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marL="228600" lvl="0" indent="-228600" ea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fr-FR" kern="0" dirty="0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Titres et résumés pleinement descriptifs  d</a:t>
              </a:r>
              <a:r>
                <a:rPr lang="en-US" kern="0" dirty="0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’articles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3656" y="568235"/>
              <a:ext cx="4956628" cy="30262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2856" y="1751149"/>
              <a:ext cx="8389258" cy="86142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0113" y="3614057"/>
            <a:ext cx="7823200" cy="2030214"/>
            <a:chOff x="370113" y="3614057"/>
            <a:chExt cx="7823200" cy="2030214"/>
          </a:xfrm>
        </p:grpSpPr>
        <p:sp>
          <p:nvSpPr>
            <p:cNvPr id="19" name="Rectangle 18"/>
            <p:cNvSpPr/>
            <p:nvPr/>
          </p:nvSpPr>
          <p:spPr>
            <a:xfrm>
              <a:off x="3621313" y="4813274"/>
              <a:ext cx="4572000" cy="830997"/>
            </a:xfrm>
            <a:prstGeom prst="rect">
              <a:avLst/>
            </a:prstGeom>
            <a:solidFill>
              <a:schemeClr val="tx2"/>
            </a:solidFill>
          </p:spPr>
          <p:txBody>
            <a:bodyPr>
              <a:spAutoFit/>
            </a:bodyPr>
            <a:lstStyle/>
            <a:p>
              <a:pPr marL="228600" lvl="0" indent="-228600" eaLnBrk="0" hangingPunct="0">
                <a:spcBef>
                  <a:spcPct val="50000"/>
                </a:spcBef>
                <a:buClr>
                  <a:schemeClr val="tx2"/>
                </a:buClr>
              </a:pPr>
              <a:r>
                <a:rPr lang="en-US" kern="0" dirty="0" err="1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Informations</a:t>
              </a:r>
              <a:r>
                <a:rPr lang="en-US" kern="0" dirty="0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  </a:t>
              </a:r>
              <a:r>
                <a:rPr lang="en-US" kern="0" dirty="0" err="1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d’adresse</a:t>
              </a:r>
              <a:r>
                <a:rPr lang="en-US" kern="0" dirty="0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 </a:t>
              </a:r>
              <a:r>
                <a:rPr lang="en-US" kern="0" dirty="0" err="1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compl</a:t>
              </a:r>
              <a:r>
                <a:rPr lang="fr-FR" kern="0" dirty="0" err="1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ète</a:t>
              </a:r>
              <a:r>
                <a:rPr lang="fr-FR" kern="0" dirty="0" smtClean="0">
                  <a:solidFill>
                    <a:schemeClr val="bg1"/>
                  </a:solidFill>
                  <a:latin typeface="Knowledge Light" pitchFamily="34" charset="0"/>
                  <a:ea typeface="ＭＳ Ｐゴシック" pitchFamily="-106" charset="-128"/>
                  <a:cs typeface="ＭＳ Ｐゴシック" charset="-128"/>
                </a:rPr>
                <a:t> pour chaque auteur</a:t>
              </a:r>
              <a:endParaRPr lang="en-US" kern="0" dirty="0" smtClean="0">
                <a:solidFill>
                  <a:schemeClr val="bg1"/>
                </a:solidFill>
                <a:latin typeface="Knowledge Light" pitchFamily="34" charset="0"/>
                <a:ea typeface="ＭＳ Ｐゴシック" pitchFamily="-106" charset="-128"/>
                <a:cs typeface="ＭＳ Ｐゴシック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0113" y="3614057"/>
              <a:ext cx="4390573" cy="120468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148D01F-E33C-4F5C-89F3-EEF7AE653B39}" type="slidenum">
              <a:rPr lang="en-US" smtClean="0"/>
              <a:pPr/>
              <a:t>6</a:t>
            </a:fld>
            <a:endParaRPr lang="en-US" dirty="0" smtClean="0"/>
          </a:p>
        </p:txBody>
      </p:sp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1"/>
            <a:ext cx="8458200" cy="630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64403367"/>
              </p:ext>
            </p:extLst>
          </p:nvPr>
        </p:nvGraphicFramePr>
        <p:xfrm>
          <a:off x="1842639" y="29030"/>
          <a:ext cx="5867416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ectangle 17"/>
          <p:cNvSpPr/>
          <p:nvPr/>
        </p:nvSpPr>
        <p:spPr>
          <a:xfrm>
            <a:off x="3947884" y="1130667"/>
            <a:ext cx="4572000" cy="1200329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marL="228600" lvl="0" indent="-228600" eaLnBrk="0" hangingPunct="0">
              <a:spcBef>
                <a:spcPct val="50000"/>
              </a:spcBef>
              <a:buClr>
                <a:schemeClr val="tx2"/>
              </a:buClr>
            </a:pPr>
            <a:r>
              <a:rPr lang="fr-FR" kern="0" dirty="0" smtClean="0">
                <a:solidFill>
                  <a:schemeClr val="bg1"/>
                </a:solidFill>
                <a:latin typeface="Knowledge Light" pitchFamily="34" charset="0"/>
                <a:ea typeface="ＭＳ Ｐゴシック" pitchFamily="-106" charset="-128"/>
                <a:cs typeface="ＭＳ Ｐゴシック" charset="-128"/>
              </a:rPr>
              <a:t>Informations bibliographiques complètes pour toutes les références citées</a:t>
            </a:r>
            <a:endParaRPr lang="en-US" kern="0" dirty="0" smtClean="0">
              <a:solidFill>
                <a:schemeClr val="bg1"/>
              </a:solidFill>
              <a:latin typeface="Knowledge Light" pitchFamily="34" charset="0"/>
              <a:ea typeface="ＭＳ Ｐゴシック" pitchFamily="-106" charset="-128"/>
              <a:cs typeface="ＭＳ Ｐゴシック" charset="-128"/>
            </a:endParaRP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2638" y="2351145"/>
            <a:ext cx="6662737" cy="40004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35429" y="1538515"/>
            <a:ext cx="1190171" cy="188687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Knowledge Bold" pitchFamily="34" charset="0"/>
              </a:rPr>
              <a:t>Processus de sélection des revues</a:t>
            </a:r>
            <a:endParaRPr lang="en-US" dirty="0"/>
          </a:p>
        </p:txBody>
      </p:sp>
      <p:sp>
        <p:nvSpPr>
          <p:cNvPr id="4" name="Pentagon 7"/>
          <p:cNvSpPr>
            <a:spLocks noChangeArrowheads="1"/>
          </p:cNvSpPr>
          <p:nvPr/>
        </p:nvSpPr>
        <p:spPr bwMode="auto">
          <a:xfrm>
            <a:off x="957943" y="1747400"/>
            <a:ext cx="1439863" cy="739775"/>
          </a:xfrm>
          <a:prstGeom prst="homePlate">
            <a:avLst>
              <a:gd name="adj" fmla="val 5001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5" name="Pentagon 9"/>
          <p:cNvSpPr>
            <a:spLocks noChangeArrowheads="1"/>
          </p:cNvSpPr>
          <p:nvPr/>
        </p:nvSpPr>
        <p:spPr bwMode="auto">
          <a:xfrm>
            <a:off x="1980291" y="1815662"/>
            <a:ext cx="977900" cy="485775"/>
          </a:xfrm>
          <a:prstGeom prst="homePlate">
            <a:avLst>
              <a:gd name="adj" fmla="val 4986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6" name="Pentagon 14"/>
          <p:cNvSpPr>
            <a:spLocks noChangeArrowheads="1"/>
          </p:cNvSpPr>
          <p:nvPr/>
        </p:nvSpPr>
        <p:spPr bwMode="auto">
          <a:xfrm>
            <a:off x="988104" y="1590235"/>
            <a:ext cx="914400" cy="619125"/>
          </a:xfrm>
          <a:prstGeom prst="homePlate">
            <a:avLst>
              <a:gd name="adj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7" name="Pentagon 15"/>
          <p:cNvSpPr>
            <a:spLocks noChangeArrowheads="1"/>
          </p:cNvSpPr>
          <p:nvPr/>
        </p:nvSpPr>
        <p:spPr bwMode="auto">
          <a:xfrm>
            <a:off x="948417" y="1747398"/>
            <a:ext cx="1819275" cy="1068538"/>
          </a:xfrm>
          <a:prstGeom prst="homePlate">
            <a:avLst>
              <a:gd name="adj" fmla="val 50042"/>
            </a:avLst>
          </a:prstGeom>
          <a:solidFill>
            <a:schemeClr val="tx2"/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Normes d</a:t>
            </a:r>
            <a:r>
              <a:rPr lang="en-US" sz="1800" dirty="0" smtClean="0">
                <a:solidFill>
                  <a:schemeClr val="bg1"/>
                </a:solidFill>
                <a:latin typeface="Knowledge Medium" pitchFamily="34" charset="0"/>
              </a:rPr>
              <a:t>’</a:t>
            </a: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édition de la revue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8" name="Pentagon 16"/>
          <p:cNvSpPr>
            <a:spLocks noChangeArrowheads="1"/>
          </p:cNvSpPr>
          <p:nvPr/>
        </p:nvSpPr>
        <p:spPr bwMode="auto">
          <a:xfrm>
            <a:off x="967468" y="1707710"/>
            <a:ext cx="1235075" cy="550863"/>
          </a:xfrm>
          <a:prstGeom prst="homePlate">
            <a:avLst>
              <a:gd name="adj" fmla="val 50021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9" name="Pentagon 17"/>
          <p:cNvSpPr>
            <a:spLocks noChangeArrowheads="1"/>
          </p:cNvSpPr>
          <p:nvPr/>
        </p:nvSpPr>
        <p:spPr bwMode="auto">
          <a:xfrm>
            <a:off x="2781979" y="1747398"/>
            <a:ext cx="1824037" cy="1068538"/>
          </a:xfrm>
          <a:prstGeom prst="homePlate">
            <a:avLst>
              <a:gd name="adj" fmla="val 49967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Contenu rédactionnel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0" name="Pentagon 18"/>
          <p:cNvSpPr>
            <a:spLocks noChangeArrowheads="1"/>
          </p:cNvSpPr>
          <p:nvPr/>
        </p:nvSpPr>
        <p:spPr bwMode="auto">
          <a:xfrm>
            <a:off x="4634593" y="1728348"/>
            <a:ext cx="1809751" cy="1087588"/>
          </a:xfrm>
          <a:prstGeom prst="homePlate">
            <a:avLst>
              <a:gd name="adj" fmla="val 31203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Diversité internationale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1" name="Pentagon 20"/>
          <p:cNvSpPr>
            <a:spLocks noChangeArrowheads="1"/>
          </p:cNvSpPr>
          <p:nvPr/>
        </p:nvSpPr>
        <p:spPr bwMode="auto">
          <a:xfrm>
            <a:off x="6488794" y="1771210"/>
            <a:ext cx="1744663" cy="1044726"/>
          </a:xfrm>
          <a:prstGeom prst="homePlate">
            <a:avLst>
              <a:gd name="adj" fmla="val 49906"/>
            </a:avLst>
          </a:prstGeom>
          <a:solidFill>
            <a:schemeClr val="bg1">
              <a:lumMod val="65000"/>
            </a:schemeClr>
          </a:solidFill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chemeClr val="bg1"/>
                </a:solidFill>
                <a:latin typeface="Knowledge Medium" pitchFamily="34" charset="0"/>
              </a:rPr>
              <a:t>Analyse de citations</a:t>
            </a:r>
            <a:endParaRPr lang="en-US" sz="1800" dirty="0">
              <a:solidFill>
                <a:schemeClr val="bg1"/>
              </a:solidFill>
              <a:latin typeface="Knowledge Medium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783770" y="3056846"/>
            <a:ext cx="314960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Respect des délais de publication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Conventions de rédaction internationales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Informations bibliographiques en anglais</a:t>
            </a:r>
            <a:endParaRPr lang="en-US" sz="2000" dirty="0">
              <a:latin typeface="Knowledge Light" pitchFamily="34" charset="0"/>
            </a:endParaRPr>
          </a:p>
          <a:p>
            <a:pPr marL="180000" indent="-180000">
              <a:spcBef>
                <a:spcPct val="50000"/>
              </a:spcBef>
              <a:buFont typeface="Arial" charset="0"/>
              <a:buChar char="•"/>
            </a:pPr>
            <a:r>
              <a:rPr lang="fr-FR" sz="2000" dirty="0" smtClean="0">
                <a:latin typeface="Knowledge Light" pitchFamily="34" charset="0"/>
              </a:rPr>
              <a:t>Examen par des pairs</a:t>
            </a:r>
            <a:endParaRPr lang="en-US" sz="2000" dirty="0">
              <a:latin typeface="Knowledge Light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32244" y="4647864"/>
            <a:ext cx="3252651" cy="885371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594" name="AutoShape 2" descr="http://upload.wikimedia.org/wikipedia/commons/0/0b/English_langu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6596" name="AutoShape 4" descr="http://upload.wikimedia.org/wikipedia/commons/0/0b/English_langu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="" xmlns:p14="http://schemas.microsoft.com/office/powerpoint/2010/main" val="3455860598"/>
              </p:ext>
            </p:extLst>
          </p:nvPr>
        </p:nvGraphicFramePr>
        <p:xfrm>
          <a:off x="4270664" y="3906982"/>
          <a:ext cx="4239491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1"/>
            <a:ext cx="8458200" cy="630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578312637"/>
              </p:ext>
            </p:extLst>
          </p:nvPr>
        </p:nvGraphicFramePr>
        <p:xfrm>
          <a:off x="2266122" y="29030"/>
          <a:ext cx="6413423" cy="99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381003" y="616856"/>
            <a:ext cx="4825999" cy="210459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2" y="907143"/>
            <a:ext cx="4230913" cy="23948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1770742"/>
            <a:ext cx="8127999" cy="87085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3" y="3976915"/>
            <a:ext cx="4622799" cy="587828"/>
          </a:xfrm>
          <a:prstGeom prst="rect">
            <a:avLst/>
          </a:prstGeom>
          <a:noFill/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15508" y="3672113"/>
            <a:ext cx="5306093" cy="31858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496458" y="2176319"/>
            <a:ext cx="5791201" cy="149579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8000" indent="-288000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  <a:latin typeface="Knowledge Light" pitchFamily="34" charset="0"/>
              </a:rPr>
              <a:t>Titres d</a:t>
            </a: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’article</a:t>
            </a:r>
          </a:p>
          <a:p>
            <a:pPr marL="288000" indent="-288000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Noms et adresses des auteurs</a:t>
            </a:r>
          </a:p>
          <a:p>
            <a:pPr marL="288000" indent="-288000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R</a:t>
            </a:r>
            <a:r>
              <a:rPr lang="fr-FR" dirty="0" err="1" smtClean="0">
                <a:solidFill>
                  <a:schemeClr val="bg1"/>
                </a:solidFill>
                <a:latin typeface="Knowledge Light" pitchFamily="34" charset="0"/>
              </a:rPr>
              <a:t>éférences</a:t>
            </a:r>
            <a:r>
              <a:rPr lang="fr-FR" dirty="0" smtClean="0">
                <a:solidFill>
                  <a:schemeClr val="bg1"/>
                </a:solidFill>
                <a:latin typeface="Knowledge Light" pitchFamily="34" charset="0"/>
              </a:rPr>
              <a:t> citées dans l</a:t>
            </a: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’alphabet </a:t>
            </a:r>
            <a:r>
              <a:rPr lang="en-US" dirty="0" err="1" smtClean="0">
                <a:solidFill>
                  <a:schemeClr val="bg1"/>
                </a:solidFill>
                <a:latin typeface="Knowledge Light" pitchFamily="34" charset="0"/>
              </a:rPr>
              <a:t>romain</a:t>
            </a: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	</a:t>
            </a:r>
          </a:p>
          <a:p>
            <a:pPr marL="288000" indent="-288000" eaLnBrk="1" hangingPunct="1">
              <a:lnSpc>
                <a:spcPct val="9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R</a:t>
            </a:r>
            <a:r>
              <a:rPr lang="fr-FR" dirty="0" err="1" smtClean="0">
                <a:solidFill>
                  <a:schemeClr val="bg1"/>
                </a:solidFill>
                <a:latin typeface="Knowledge Light" pitchFamily="34" charset="0"/>
              </a:rPr>
              <a:t>ésumés</a:t>
            </a:r>
            <a:r>
              <a:rPr lang="fr-FR" dirty="0" smtClean="0">
                <a:solidFill>
                  <a:schemeClr val="bg1"/>
                </a:solidFill>
                <a:latin typeface="Knowledge Light" pitchFamily="34" charset="0"/>
              </a:rPr>
              <a:t> et mots</a:t>
            </a:r>
            <a:r>
              <a:rPr lang="en-US" dirty="0" smtClean="0">
                <a:solidFill>
                  <a:schemeClr val="bg1"/>
                </a:solidFill>
                <a:latin typeface="Knowledge Light" pitchFamily="34" charset="0"/>
              </a:rPr>
              <a:t>-clefs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633c0ecd64b2b64235952aa96a3b6166fc84ce"/>
</p:tagLst>
</file>

<file path=ppt/theme/theme1.xml><?xml version="1.0" encoding="utf-8"?>
<a:theme xmlns:a="http://schemas.openxmlformats.org/drawingml/2006/main" name="1_blank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TR CORPORATE">
  <a:themeElements>
    <a:clrScheme name="Thomson Reuters">
      <a:dk1>
        <a:srgbClr val="4B4B4B"/>
      </a:dk1>
      <a:lt1>
        <a:srgbClr val="FFFFFF"/>
      </a:lt1>
      <a:dk2>
        <a:srgbClr val="FF8000"/>
      </a:dk2>
      <a:lt2>
        <a:srgbClr val="828282"/>
      </a:lt2>
      <a:accent1>
        <a:srgbClr val="005A84"/>
      </a:accent1>
      <a:accent2>
        <a:srgbClr val="46166B"/>
      </a:accent2>
      <a:accent3>
        <a:srgbClr val="A00000"/>
      </a:accent3>
      <a:accent4>
        <a:srgbClr val="387C2B"/>
      </a:accent4>
      <a:accent5>
        <a:srgbClr val="FFB400"/>
      </a:accent5>
      <a:accent6>
        <a:srgbClr val="0083BF"/>
      </a:accent6>
      <a:hlink>
        <a:srgbClr val="766C62"/>
      </a:hlink>
      <a:folHlink>
        <a:srgbClr val="BABABA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B400"/>
        </a:solidFill>
        <a:ln w="12700" algn="ctr">
          <a:noFill/>
          <a:miter lim="800000"/>
          <a:headEnd/>
          <a:tailEnd/>
        </a:ln>
        <a:effectLst/>
      </a:spPr>
      <a:bodyPr wrap="none" lIns="36000" tIns="36000" rIns="36000" bIns="36000" rtlCol="0" anchor="ctr">
        <a:noAutofit/>
      </a:bodyPr>
      <a:lstStyle>
        <a:defPPr algn="ctr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lIns="45720" rIns="45720">
        <a:spAutoFit/>
      </a:bodyPr>
      <a:lstStyle>
        <a:defPPr marL="169863" indent="-169863">
          <a:buClr>
            <a:schemeClr val="tx2"/>
          </a:buClr>
          <a:buFontTx/>
          <a:buChar char="•"/>
          <a:defRPr sz="1400" dirty="0"/>
        </a:defPPr>
      </a:lstStyle>
    </a:txDef>
  </a:objectDefaults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_general_use_template_05-01-08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ST_tr_present_080326_v1">
  <a:themeElements>
    <a:clrScheme name="TEST_tr_present_080326_v1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ST_tr_present_080326_v1">
  <a:themeElements>
    <a:clrScheme name="TEST_tr_present_080326_v1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6600"/>
            </a:gs>
            <a:gs pos="50000">
              <a:schemeClr val="bg1"/>
            </a:gs>
            <a:gs pos="100000">
              <a:srgbClr val="FF66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6600"/>
            </a:gs>
            <a:gs pos="50000">
              <a:schemeClr val="bg1"/>
            </a:gs>
            <a:gs pos="100000">
              <a:srgbClr val="FF66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Impact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implified Chinese">
  <a:themeElements>
    <a:clrScheme name="SC PPT v2 4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FF8000"/>
      </a:accent1>
      <a:accent2>
        <a:srgbClr val="DC0A0A"/>
      </a:accent2>
      <a:accent3>
        <a:srgbClr val="FFFFFF"/>
      </a:accent3>
      <a:accent4>
        <a:srgbClr val="3F3F3F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SC PPT 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 PPT v2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 PPT v2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10581</TotalTime>
  <Words>1248</Words>
  <Application>Microsoft Office PowerPoint</Application>
  <PresentationFormat>Affichage à l'écran (4:3)</PresentationFormat>
  <Paragraphs>251</Paragraphs>
  <Slides>21</Slides>
  <Notes>21</Notes>
  <HiddenSlides>0</HiddenSlides>
  <MMClips>0</MMClips>
  <ScaleCrop>false</ScaleCrop>
  <HeadingPairs>
    <vt:vector size="6" baseType="variant"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1_blank</vt:lpstr>
      <vt:lpstr>6_TR CORPORATE</vt:lpstr>
      <vt:lpstr>tr_general_use_template_05-01-08</vt:lpstr>
      <vt:lpstr>1_TEST_tr_present_080326_v1</vt:lpstr>
      <vt:lpstr>2_TEST_tr_present_080326_v1</vt:lpstr>
      <vt:lpstr>Simplified Chinese</vt:lpstr>
      <vt:lpstr>VISIO</vt:lpstr>
      <vt:lpstr>Le Processus de sélection des revues de Thomson Reuters</vt:lpstr>
      <vt:lpstr>Le processus de sélection des revues de Thomson Reuters</vt:lpstr>
      <vt:lpstr>Journal Selection Process for Web of Science Le processus d’évaluation des revues</vt:lpstr>
      <vt:lpstr>Le respect de délais de publication</vt:lpstr>
      <vt:lpstr>Le processus d’évaluation des revues: Conventions de rédaction internationales</vt:lpstr>
      <vt:lpstr>Diapositive 5</vt:lpstr>
      <vt:lpstr>Diapositive 6</vt:lpstr>
      <vt:lpstr>Processus de sélection des revues</vt:lpstr>
      <vt:lpstr>Diapositive 8</vt:lpstr>
      <vt:lpstr>Le processus de sélection des revues</vt:lpstr>
      <vt:lpstr>Le processus de sélection des revues: Contenu rédactionnel</vt:lpstr>
      <vt:lpstr>Le processus de sélection de la revue: Diversité internationale</vt:lpstr>
      <vt:lpstr>Diapositive 12</vt:lpstr>
      <vt:lpstr>Le processus de sélection des revues: Analyse de citations</vt:lpstr>
      <vt:lpstr>Diapositive 14</vt:lpstr>
      <vt:lpstr>Diapositive 15</vt:lpstr>
      <vt:lpstr>Diapositive 16</vt:lpstr>
      <vt:lpstr>Diapositive 17</vt:lpstr>
      <vt:lpstr>Diapositive 18</vt:lpstr>
      <vt:lpstr>Comment améliorer une revue?</vt:lpstr>
      <vt:lpstr>Merci beaucoup! شكرا  Thank you!</vt:lpstr>
    </vt:vector>
  </TitlesOfParts>
  <Company>ProPoint Graphics,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JOURNAL SELECTION PROCESS</dc:title>
  <dc:creator>Ning Ning</dc:creator>
  <dc:description>ning.ning@thomsonreuters.com</dc:description>
  <cp:lastModifiedBy>hana</cp:lastModifiedBy>
  <cp:revision>1103</cp:revision>
  <cp:lastPrinted>2014-09-18T13:03:46Z</cp:lastPrinted>
  <dcterms:created xsi:type="dcterms:W3CDTF">2011-12-27T17:22:09Z</dcterms:created>
  <dcterms:modified xsi:type="dcterms:W3CDTF">2016-12-08T13:03:21Z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Only">
    <vt:lpwstr>No</vt:lpwstr>
  </property>
  <property fmtid="{D5CDD505-2E9C-101B-9397-08002B2CF9AE}" pid="3" name="Expires">
    <vt:filetime>2007-10-28T12:00:00Z</vt:filetime>
  </property>
  <property fmtid="{D5CDD505-2E9C-101B-9397-08002B2CF9AE}" pid="4" name="Offisync_ServerID">
    <vt:lpwstr>ba79255d-4d86-4996-9f74-9fad404ac307</vt:lpwstr>
  </property>
  <property fmtid="{D5CDD505-2E9C-101B-9397-08002B2CF9AE}" pid="5" name="Jive_LatestUserAccountName">
    <vt:lpwstr>1420384</vt:lpwstr>
  </property>
  <property fmtid="{D5CDD505-2E9C-101B-9397-08002B2CF9AE}" pid="6" name="Offisync_ProviderInitializationData">
    <vt:lpwstr>https://thehub.thomsonreuters.com</vt:lpwstr>
  </property>
  <property fmtid="{D5CDD505-2E9C-101B-9397-08002B2CF9AE}" pid="7" name="Offisync_UniqueId">
    <vt:lpwstr>637363</vt:lpwstr>
  </property>
  <property fmtid="{D5CDD505-2E9C-101B-9397-08002B2CF9AE}" pid="8" name="Offisync_UpdateToken">
    <vt:lpwstr>2</vt:lpwstr>
  </property>
  <property fmtid="{D5CDD505-2E9C-101B-9397-08002B2CF9AE}" pid="9" name="Jive_VersionGuid">
    <vt:lpwstr>3a6ec8a0-f53a-41f3-aa94-91dfe096c2ff</vt:lpwstr>
  </property>
</Properties>
</file>